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25" r:id="rId3"/>
    <p:sldId id="327" r:id="rId4"/>
    <p:sldId id="32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14" r:id="rId52"/>
    <p:sldId id="315" r:id="rId53"/>
    <p:sldId id="317" r:id="rId54"/>
    <p:sldId id="318" r:id="rId55"/>
    <p:sldId id="326" r:id="rId56"/>
    <p:sldId id="324" r:id="rId5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5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84041" y="3045079"/>
            <a:ext cx="2375916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3214" y="148844"/>
            <a:ext cx="495757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5512" y="1357312"/>
            <a:ext cx="4767580" cy="4582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Q7cU31968c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2438400"/>
            <a:ext cx="6805803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  <a:spcBef>
                <a:spcPts val="105"/>
              </a:spcBef>
            </a:pPr>
            <a:r>
              <a:rPr dirty="0" smtClean="0"/>
              <a:t>Number</a:t>
            </a:r>
            <a:r>
              <a:rPr spc="-65" dirty="0" smtClean="0"/>
              <a:t> </a:t>
            </a:r>
            <a:r>
              <a:rPr dirty="0"/>
              <a:t>Systems  </a:t>
            </a:r>
            <a:r>
              <a:rPr dirty="0" smtClean="0"/>
              <a:t>and</a:t>
            </a:r>
            <a:r>
              <a:rPr lang="en-US" dirty="0" smtClean="0"/>
              <a:t> </a:t>
            </a:r>
            <a:r>
              <a:rPr spc="-5" dirty="0" smtClean="0"/>
              <a:t>Data </a:t>
            </a:r>
            <a:r>
              <a:rPr dirty="0"/>
              <a:t>Representation.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72794" y="2984119"/>
            <a:ext cx="65760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021580" algn="l"/>
              </a:tabLst>
            </a:pPr>
            <a:r>
              <a:rPr sz="4800" dirty="0">
                <a:latin typeface="Times New Roman"/>
                <a:cs typeface="Times New Roman"/>
              </a:rPr>
              <a:t>25</a:t>
            </a:r>
            <a:r>
              <a:rPr sz="4800" baseline="-20833" dirty="0">
                <a:latin typeface="Times New Roman"/>
                <a:cs typeface="Times New Roman"/>
              </a:rPr>
              <a:t>10  </a:t>
            </a:r>
            <a:r>
              <a:rPr sz="4800" dirty="0">
                <a:latin typeface="Times New Roman"/>
                <a:cs typeface="Times New Roman"/>
              </a:rPr>
              <a:t>= </a:t>
            </a:r>
            <a:r>
              <a:rPr sz="4800" spc="-30" dirty="0">
                <a:latin typeface="Times New Roman"/>
                <a:cs typeface="Times New Roman"/>
              </a:rPr>
              <a:t>11001</a:t>
            </a:r>
            <a:r>
              <a:rPr sz="4800" spc="-44" baseline="-20833" dirty="0">
                <a:latin typeface="Times New Roman"/>
                <a:cs typeface="Times New Roman"/>
              </a:rPr>
              <a:t>2</a:t>
            </a:r>
            <a:r>
              <a:rPr sz="4800" spc="-30" baseline="-20833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=</a:t>
            </a:r>
            <a:r>
              <a:rPr sz="4800" spc="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31</a:t>
            </a:r>
            <a:r>
              <a:rPr sz="4800" baseline="-20833" dirty="0">
                <a:latin typeface="Times New Roman"/>
                <a:cs typeface="Times New Roman"/>
              </a:rPr>
              <a:t>8	</a:t>
            </a:r>
            <a:r>
              <a:rPr sz="4800" dirty="0">
                <a:latin typeface="Times New Roman"/>
                <a:cs typeface="Times New Roman"/>
              </a:rPr>
              <a:t>=</a:t>
            </a:r>
            <a:r>
              <a:rPr sz="4800" spc="-6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19</a:t>
            </a:r>
            <a:r>
              <a:rPr sz="4800" baseline="-20833" dirty="0">
                <a:latin typeface="Times New Roman"/>
                <a:cs typeface="Times New Roman"/>
              </a:rPr>
              <a:t>16</a:t>
            </a:r>
            <a:endParaRPr sz="4800" baseline="-20833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24075" y="3868801"/>
            <a:ext cx="1314450" cy="1170305"/>
            <a:chOff x="2124075" y="3868801"/>
            <a:chExt cx="1314450" cy="1170305"/>
          </a:xfrm>
        </p:grpSpPr>
        <p:sp>
          <p:nvSpPr>
            <p:cNvPr id="5" name="object 5"/>
            <p:cNvSpPr/>
            <p:nvPr/>
          </p:nvSpPr>
          <p:spPr>
            <a:xfrm>
              <a:off x="2133600" y="3878326"/>
              <a:ext cx="1295400" cy="1151255"/>
            </a:xfrm>
            <a:custGeom>
              <a:avLst/>
              <a:gdLst/>
              <a:ahLst/>
              <a:cxnLst/>
              <a:rect l="l" t="t" r="r" b="b"/>
              <a:pathLst>
                <a:path w="1295400" h="1151254">
                  <a:moveTo>
                    <a:pt x="1206500" y="617474"/>
                  </a:moveTo>
                  <a:lnTo>
                    <a:pt x="88900" y="617474"/>
                  </a:lnTo>
                  <a:lnTo>
                    <a:pt x="54274" y="624453"/>
                  </a:lnTo>
                  <a:lnTo>
                    <a:pt x="26019" y="643493"/>
                  </a:lnTo>
                  <a:lnTo>
                    <a:pt x="6979" y="671748"/>
                  </a:lnTo>
                  <a:lnTo>
                    <a:pt x="0" y="706374"/>
                  </a:lnTo>
                  <a:lnTo>
                    <a:pt x="0" y="1061974"/>
                  </a:lnTo>
                  <a:lnTo>
                    <a:pt x="6979" y="1096599"/>
                  </a:lnTo>
                  <a:lnTo>
                    <a:pt x="26019" y="1124854"/>
                  </a:lnTo>
                  <a:lnTo>
                    <a:pt x="54274" y="1143894"/>
                  </a:lnTo>
                  <a:lnTo>
                    <a:pt x="88900" y="1150874"/>
                  </a:lnTo>
                  <a:lnTo>
                    <a:pt x="1206500" y="1150874"/>
                  </a:lnTo>
                  <a:lnTo>
                    <a:pt x="1241125" y="1143894"/>
                  </a:lnTo>
                  <a:lnTo>
                    <a:pt x="1269380" y="1124854"/>
                  </a:lnTo>
                  <a:lnTo>
                    <a:pt x="1288420" y="1096599"/>
                  </a:lnTo>
                  <a:lnTo>
                    <a:pt x="1295400" y="1061974"/>
                  </a:lnTo>
                  <a:lnTo>
                    <a:pt x="1295400" y="706374"/>
                  </a:lnTo>
                  <a:lnTo>
                    <a:pt x="1288420" y="671748"/>
                  </a:lnTo>
                  <a:lnTo>
                    <a:pt x="1269380" y="643493"/>
                  </a:lnTo>
                  <a:lnTo>
                    <a:pt x="1241125" y="624453"/>
                  </a:lnTo>
                  <a:lnTo>
                    <a:pt x="1206500" y="617474"/>
                  </a:lnTo>
                  <a:close/>
                </a:path>
                <a:path w="1295400" h="1151254">
                  <a:moveTo>
                    <a:pt x="123825" y="0"/>
                  </a:moveTo>
                  <a:lnTo>
                    <a:pt x="215900" y="617474"/>
                  </a:lnTo>
                  <a:lnTo>
                    <a:pt x="539750" y="617474"/>
                  </a:lnTo>
                  <a:lnTo>
                    <a:pt x="123825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3600" y="3878326"/>
              <a:ext cx="1295400" cy="1151255"/>
            </a:xfrm>
            <a:custGeom>
              <a:avLst/>
              <a:gdLst/>
              <a:ahLst/>
              <a:cxnLst/>
              <a:rect l="l" t="t" r="r" b="b"/>
              <a:pathLst>
                <a:path w="1295400" h="1151254">
                  <a:moveTo>
                    <a:pt x="0" y="706374"/>
                  </a:moveTo>
                  <a:lnTo>
                    <a:pt x="6979" y="671748"/>
                  </a:lnTo>
                  <a:lnTo>
                    <a:pt x="26019" y="643493"/>
                  </a:lnTo>
                  <a:lnTo>
                    <a:pt x="54274" y="624453"/>
                  </a:lnTo>
                  <a:lnTo>
                    <a:pt x="88900" y="617474"/>
                  </a:lnTo>
                  <a:lnTo>
                    <a:pt x="215900" y="617474"/>
                  </a:lnTo>
                  <a:lnTo>
                    <a:pt x="123825" y="0"/>
                  </a:lnTo>
                  <a:lnTo>
                    <a:pt x="539750" y="617474"/>
                  </a:lnTo>
                  <a:lnTo>
                    <a:pt x="1206500" y="617474"/>
                  </a:lnTo>
                  <a:lnTo>
                    <a:pt x="1241125" y="624453"/>
                  </a:lnTo>
                  <a:lnTo>
                    <a:pt x="1269380" y="643493"/>
                  </a:lnTo>
                  <a:lnTo>
                    <a:pt x="1288420" y="671748"/>
                  </a:lnTo>
                  <a:lnTo>
                    <a:pt x="1295400" y="706374"/>
                  </a:lnTo>
                  <a:lnTo>
                    <a:pt x="1295400" y="839724"/>
                  </a:lnTo>
                  <a:lnTo>
                    <a:pt x="1295400" y="1061974"/>
                  </a:lnTo>
                  <a:lnTo>
                    <a:pt x="1288420" y="1096599"/>
                  </a:lnTo>
                  <a:lnTo>
                    <a:pt x="1269380" y="1124854"/>
                  </a:lnTo>
                  <a:lnTo>
                    <a:pt x="1241125" y="1143894"/>
                  </a:lnTo>
                  <a:lnTo>
                    <a:pt x="1206500" y="1150874"/>
                  </a:lnTo>
                  <a:lnTo>
                    <a:pt x="539750" y="1150874"/>
                  </a:lnTo>
                  <a:lnTo>
                    <a:pt x="215900" y="1150874"/>
                  </a:lnTo>
                  <a:lnTo>
                    <a:pt x="88900" y="1150874"/>
                  </a:lnTo>
                  <a:lnTo>
                    <a:pt x="54274" y="1143894"/>
                  </a:lnTo>
                  <a:lnTo>
                    <a:pt x="26019" y="1124854"/>
                  </a:lnTo>
                  <a:lnTo>
                    <a:pt x="6979" y="1096599"/>
                  </a:lnTo>
                  <a:lnTo>
                    <a:pt x="0" y="1061974"/>
                  </a:lnTo>
                  <a:lnTo>
                    <a:pt x="0" y="839724"/>
                  </a:lnTo>
                  <a:lnTo>
                    <a:pt x="0" y="70637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72689" y="4557141"/>
            <a:ext cx="617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Base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00200" y="762000"/>
            <a:ext cx="4957571" cy="69659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73964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 </a:t>
            </a:r>
            <a:r>
              <a:rPr dirty="0" smtClean="0"/>
              <a:t>Decimal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5345176" y="4714875"/>
            <a:ext cx="2494280" cy="647700"/>
            <a:chOff x="5345176" y="47148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7244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7244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833315"/>
            <a:ext cx="16325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2540000"/>
            <a:ext cx="2532380" cy="685800"/>
            <a:chOff x="1211262" y="2540000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677159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2540000"/>
            <a:ext cx="2532380" cy="685800"/>
            <a:chOff x="5326126" y="2540000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677159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702175"/>
            <a:ext cx="2532380" cy="685800"/>
            <a:chOff x="1211262" y="4702175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7117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7117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839716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62988" y="1454150"/>
            <a:ext cx="802640" cy="984885"/>
          </a:xfrm>
          <a:custGeom>
            <a:avLst/>
            <a:gdLst/>
            <a:ahLst/>
            <a:cxnLst/>
            <a:rect l="l" t="t" r="r" b="b"/>
            <a:pathLst>
              <a:path w="802639" h="984885">
                <a:moveTo>
                  <a:pt x="131813" y="105515"/>
                </a:moveTo>
                <a:lnTo>
                  <a:pt x="84455" y="117348"/>
                </a:lnTo>
                <a:lnTo>
                  <a:pt x="49022" y="141986"/>
                </a:lnTo>
                <a:lnTo>
                  <a:pt x="24256" y="176149"/>
                </a:lnTo>
                <a:lnTo>
                  <a:pt x="9143" y="216788"/>
                </a:lnTo>
                <a:lnTo>
                  <a:pt x="1650" y="262382"/>
                </a:lnTo>
                <a:lnTo>
                  <a:pt x="0" y="295783"/>
                </a:lnTo>
                <a:lnTo>
                  <a:pt x="1016" y="330073"/>
                </a:lnTo>
                <a:lnTo>
                  <a:pt x="8762" y="403351"/>
                </a:lnTo>
                <a:lnTo>
                  <a:pt x="15367" y="441705"/>
                </a:lnTo>
                <a:lnTo>
                  <a:pt x="23368" y="480822"/>
                </a:lnTo>
                <a:lnTo>
                  <a:pt x="32766" y="520446"/>
                </a:lnTo>
                <a:lnTo>
                  <a:pt x="43180" y="560324"/>
                </a:lnTo>
                <a:lnTo>
                  <a:pt x="54356" y="600075"/>
                </a:lnTo>
                <a:lnTo>
                  <a:pt x="66420" y="639445"/>
                </a:lnTo>
                <a:lnTo>
                  <a:pt x="78739" y="678179"/>
                </a:lnTo>
                <a:lnTo>
                  <a:pt x="91567" y="715899"/>
                </a:lnTo>
                <a:lnTo>
                  <a:pt x="104393" y="752348"/>
                </a:lnTo>
                <a:lnTo>
                  <a:pt x="129667" y="820165"/>
                </a:lnTo>
                <a:lnTo>
                  <a:pt x="147447" y="865632"/>
                </a:lnTo>
                <a:lnTo>
                  <a:pt x="163449" y="905128"/>
                </a:lnTo>
                <a:lnTo>
                  <a:pt x="177037" y="937640"/>
                </a:lnTo>
                <a:lnTo>
                  <a:pt x="180975" y="947038"/>
                </a:lnTo>
                <a:lnTo>
                  <a:pt x="187579" y="962151"/>
                </a:lnTo>
                <a:lnTo>
                  <a:pt x="190373" y="968628"/>
                </a:lnTo>
                <a:lnTo>
                  <a:pt x="192659" y="973709"/>
                </a:lnTo>
                <a:lnTo>
                  <a:pt x="197104" y="983741"/>
                </a:lnTo>
                <a:lnTo>
                  <a:pt x="197485" y="984376"/>
                </a:lnTo>
                <a:lnTo>
                  <a:pt x="248538" y="958850"/>
                </a:lnTo>
                <a:lnTo>
                  <a:pt x="248285" y="958214"/>
                </a:lnTo>
                <a:lnTo>
                  <a:pt x="246634" y="954532"/>
                </a:lnTo>
                <a:lnTo>
                  <a:pt x="244982" y="950595"/>
                </a:lnTo>
                <a:lnTo>
                  <a:pt x="240156" y="939546"/>
                </a:lnTo>
                <a:lnTo>
                  <a:pt x="236855" y="932179"/>
                </a:lnTo>
                <a:lnTo>
                  <a:pt x="233425" y="924178"/>
                </a:lnTo>
                <a:lnTo>
                  <a:pt x="229743" y="915415"/>
                </a:lnTo>
                <a:lnTo>
                  <a:pt x="220980" y="894714"/>
                </a:lnTo>
                <a:lnTo>
                  <a:pt x="205994" y="858012"/>
                </a:lnTo>
                <a:lnTo>
                  <a:pt x="183006" y="799719"/>
                </a:lnTo>
                <a:lnTo>
                  <a:pt x="158114" y="732663"/>
                </a:lnTo>
                <a:lnTo>
                  <a:pt x="132969" y="659764"/>
                </a:lnTo>
                <a:lnTo>
                  <a:pt x="120776" y="621919"/>
                </a:lnTo>
                <a:lnTo>
                  <a:pt x="109093" y="583438"/>
                </a:lnTo>
                <a:lnTo>
                  <a:pt x="98043" y="544702"/>
                </a:lnTo>
                <a:lnTo>
                  <a:pt x="88137" y="506095"/>
                </a:lnTo>
                <a:lnTo>
                  <a:pt x="78993" y="467740"/>
                </a:lnTo>
                <a:lnTo>
                  <a:pt x="71374" y="430275"/>
                </a:lnTo>
                <a:lnTo>
                  <a:pt x="60579" y="358775"/>
                </a:lnTo>
                <a:lnTo>
                  <a:pt x="57150" y="294259"/>
                </a:lnTo>
                <a:lnTo>
                  <a:pt x="57657" y="280288"/>
                </a:lnTo>
                <a:lnTo>
                  <a:pt x="62230" y="240791"/>
                </a:lnTo>
                <a:lnTo>
                  <a:pt x="75945" y="200533"/>
                </a:lnTo>
                <a:lnTo>
                  <a:pt x="103505" y="171576"/>
                </a:lnTo>
                <a:lnTo>
                  <a:pt x="156591" y="161544"/>
                </a:lnTo>
                <a:lnTo>
                  <a:pt x="164719" y="157352"/>
                </a:lnTo>
                <a:lnTo>
                  <a:pt x="199009" y="119634"/>
                </a:lnTo>
                <a:lnTo>
                  <a:pt x="203700" y="116459"/>
                </a:lnTo>
                <a:lnTo>
                  <a:pt x="123825" y="116459"/>
                </a:lnTo>
                <a:lnTo>
                  <a:pt x="131813" y="105515"/>
                </a:lnTo>
                <a:close/>
              </a:path>
              <a:path w="802639" h="984885">
                <a:moveTo>
                  <a:pt x="563499" y="784225"/>
                </a:moveTo>
                <a:lnTo>
                  <a:pt x="604012" y="971550"/>
                </a:lnTo>
                <a:lnTo>
                  <a:pt x="717605" y="840613"/>
                </a:lnTo>
                <a:lnTo>
                  <a:pt x="667131" y="840613"/>
                </a:lnTo>
                <a:lnTo>
                  <a:pt x="611886" y="825753"/>
                </a:lnTo>
                <a:lnTo>
                  <a:pt x="619163" y="798481"/>
                </a:lnTo>
                <a:lnTo>
                  <a:pt x="563499" y="784225"/>
                </a:lnTo>
                <a:close/>
              </a:path>
              <a:path w="802639" h="984885">
                <a:moveTo>
                  <a:pt x="619163" y="798481"/>
                </a:moveTo>
                <a:lnTo>
                  <a:pt x="611886" y="825753"/>
                </a:lnTo>
                <a:lnTo>
                  <a:pt x="667131" y="840613"/>
                </a:lnTo>
                <a:lnTo>
                  <a:pt x="674523" y="812660"/>
                </a:lnTo>
                <a:lnTo>
                  <a:pt x="619163" y="798481"/>
                </a:lnTo>
                <a:close/>
              </a:path>
              <a:path w="802639" h="984885">
                <a:moveTo>
                  <a:pt x="674523" y="812660"/>
                </a:moveTo>
                <a:lnTo>
                  <a:pt x="667131" y="840613"/>
                </a:lnTo>
                <a:lnTo>
                  <a:pt x="717605" y="840613"/>
                </a:lnTo>
                <a:lnTo>
                  <a:pt x="729614" y="826770"/>
                </a:lnTo>
                <a:lnTo>
                  <a:pt x="674523" y="812660"/>
                </a:lnTo>
                <a:close/>
              </a:path>
              <a:path w="802639" h="984885">
                <a:moveTo>
                  <a:pt x="731004" y="146554"/>
                </a:moveTo>
                <a:lnTo>
                  <a:pt x="742823" y="187325"/>
                </a:lnTo>
                <a:lnTo>
                  <a:pt x="745127" y="231521"/>
                </a:lnTo>
                <a:lnTo>
                  <a:pt x="744861" y="246761"/>
                </a:lnTo>
                <a:lnTo>
                  <a:pt x="740791" y="295783"/>
                </a:lnTo>
                <a:lnTo>
                  <a:pt x="733044" y="350138"/>
                </a:lnTo>
                <a:lnTo>
                  <a:pt x="721994" y="408432"/>
                </a:lnTo>
                <a:lnTo>
                  <a:pt x="708406" y="469519"/>
                </a:lnTo>
                <a:lnTo>
                  <a:pt x="692912" y="532638"/>
                </a:lnTo>
                <a:lnTo>
                  <a:pt x="676148" y="596011"/>
                </a:lnTo>
                <a:lnTo>
                  <a:pt x="658749" y="658876"/>
                </a:lnTo>
                <a:lnTo>
                  <a:pt x="641350" y="719963"/>
                </a:lnTo>
                <a:lnTo>
                  <a:pt x="632841" y="749935"/>
                </a:lnTo>
                <a:lnTo>
                  <a:pt x="624459" y="778637"/>
                </a:lnTo>
                <a:lnTo>
                  <a:pt x="619163" y="798481"/>
                </a:lnTo>
                <a:lnTo>
                  <a:pt x="674523" y="812660"/>
                </a:lnTo>
                <a:lnTo>
                  <a:pt x="679323" y="794512"/>
                </a:lnTo>
                <a:lnTo>
                  <a:pt x="687832" y="765555"/>
                </a:lnTo>
                <a:lnTo>
                  <a:pt x="696213" y="735838"/>
                </a:lnTo>
                <a:lnTo>
                  <a:pt x="705104" y="705358"/>
                </a:lnTo>
                <a:lnTo>
                  <a:pt x="713867" y="674115"/>
                </a:lnTo>
                <a:lnTo>
                  <a:pt x="731519" y="610488"/>
                </a:lnTo>
                <a:lnTo>
                  <a:pt x="748411" y="546226"/>
                </a:lnTo>
                <a:lnTo>
                  <a:pt x="764159" y="482219"/>
                </a:lnTo>
                <a:lnTo>
                  <a:pt x="778001" y="419608"/>
                </a:lnTo>
                <a:lnTo>
                  <a:pt x="789578" y="358775"/>
                </a:lnTo>
                <a:lnTo>
                  <a:pt x="797560" y="301625"/>
                </a:lnTo>
                <a:lnTo>
                  <a:pt x="801878" y="248285"/>
                </a:lnTo>
                <a:lnTo>
                  <a:pt x="802386" y="223265"/>
                </a:lnTo>
                <a:lnTo>
                  <a:pt x="801497" y="199389"/>
                </a:lnTo>
                <a:lnTo>
                  <a:pt x="799084" y="177164"/>
                </a:lnTo>
                <a:lnTo>
                  <a:pt x="795019" y="155701"/>
                </a:lnTo>
                <a:lnTo>
                  <a:pt x="792865" y="148844"/>
                </a:lnTo>
                <a:lnTo>
                  <a:pt x="732409" y="148844"/>
                </a:lnTo>
                <a:lnTo>
                  <a:pt x="731004" y="146554"/>
                </a:lnTo>
                <a:close/>
              </a:path>
              <a:path w="802639" h="984885">
                <a:moveTo>
                  <a:pt x="730376" y="145161"/>
                </a:moveTo>
                <a:lnTo>
                  <a:pt x="731004" y="146554"/>
                </a:lnTo>
                <a:lnTo>
                  <a:pt x="732409" y="148844"/>
                </a:lnTo>
                <a:lnTo>
                  <a:pt x="730376" y="145161"/>
                </a:lnTo>
                <a:close/>
              </a:path>
              <a:path w="802639" h="984885">
                <a:moveTo>
                  <a:pt x="791709" y="145161"/>
                </a:moveTo>
                <a:lnTo>
                  <a:pt x="730376" y="145161"/>
                </a:lnTo>
                <a:lnTo>
                  <a:pt x="732409" y="148844"/>
                </a:lnTo>
                <a:lnTo>
                  <a:pt x="792865" y="148844"/>
                </a:lnTo>
                <a:lnTo>
                  <a:pt x="791709" y="145161"/>
                </a:lnTo>
                <a:close/>
              </a:path>
              <a:path w="802639" h="984885">
                <a:moveTo>
                  <a:pt x="716896" y="57150"/>
                </a:moveTo>
                <a:lnTo>
                  <a:pt x="456819" y="57150"/>
                </a:lnTo>
                <a:lnTo>
                  <a:pt x="480568" y="57530"/>
                </a:lnTo>
                <a:lnTo>
                  <a:pt x="504063" y="58800"/>
                </a:lnTo>
                <a:lnTo>
                  <a:pt x="550037" y="63500"/>
                </a:lnTo>
                <a:lnTo>
                  <a:pt x="593598" y="71247"/>
                </a:lnTo>
                <a:lnTo>
                  <a:pt x="633349" y="82169"/>
                </a:lnTo>
                <a:lnTo>
                  <a:pt x="683641" y="103632"/>
                </a:lnTo>
                <a:lnTo>
                  <a:pt x="718819" y="129921"/>
                </a:lnTo>
                <a:lnTo>
                  <a:pt x="731004" y="146554"/>
                </a:lnTo>
                <a:lnTo>
                  <a:pt x="730376" y="145161"/>
                </a:lnTo>
                <a:lnTo>
                  <a:pt x="791709" y="145161"/>
                </a:lnTo>
                <a:lnTo>
                  <a:pt x="788797" y="135889"/>
                </a:lnTo>
                <a:lnTo>
                  <a:pt x="782447" y="121665"/>
                </a:lnTo>
                <a:lnTo>
                  <a:pt x="781938" y="120396"/>
                </a:lnTo>
                <a:lnTo>
                  <a:pt x="757174" y="87629"/>
                </a:lnTo>
                <a:lnTo>
                  <a:pt x="726820" y="63119"/>
                </a:lnTo>
                <a:lnTo>
                  <a:pt x="716896" y="57150"/>
                </a:lnTo>
                <a:close/>
              </a:path>
              <a:path w="802639" h="984885">
                <a:moveTo>
                  <a:pt x="145669" y="104775"/>
                </a:moveTo>
                <a:lnTo>
                  <a:pt x="131813" y="105515"/>
                </a:lnTo>
                <a:lnTo>
                  <a:pt x="123825" y="116459"/>
                </a:lnTo>
                <a:lnTo>
                  <a:pt x="145669" y="104775"/>
                </a:lnTo>
                <a:close/>
              </a:path>
              <a:path w="802639" h="984885">
                <a:moveTo>
                  <a:pt x="222718" y="104775"/>
                </a:moveTo>
                <a:lnTo>
                  <a:pt x="145669" y="104775"/>
                </a:lnTo>
                <a:lnTo>
                  <a:pt x="123825" y="116459"/>
                </a:lnTo>
                <a:lnTo>
                  <a:pt x="203700" y="116459"/>
                </a:lnTo>
                <a:lnTo>
                  <a:pt x="211581" y="111125"/>
                </a:lnTo>
                <a:lnTo>
                  <a:pt x="222718" y="104775"/>
                </a:lnTo>
                <a:close/>
              </a:path>
              <a:path w="802639" h="984885">
                <a:moveTo>
                  <a:pt x="455930" y="0"/>
                </a:moveTo>
                <a:lnTo>
                  <a:pt x="404749" y="1777"/>
                </a:lnTo>
                <a:lnTo>
                  <a:pt x="354456" y="6985"/>
                </a:lnTo>
                <a:lnTo>
                  <a:pt x="305562" y="15494"/>
                </a:lnTo>
                <a:lnTo>
                  <a:pt x="259714" y="27812"/>
                </a:lnTo>
                <a:lnTo>
                  <a:pt x="217169" y="43814"/>
                </a:lnTo>
                <a:lnTo>
                  <a:pt x="179197" y="64008"/>
                </a:lnTo>
                <a:lnTo>
                  <a:pt x="146812" y="89153"/>
                </a:lnTo>
                <a:lnTo>
                  <a:pt x="131813" y="105515"/>
                </a:lnTo>
                <a:lnTo>
                  <a:pt x="145669" y="104775"/>
                </a:lnTo>
                <a:lnTo>
                  <a:pt x="222718" y="104775"/>
                </a:lnTo>
                <a:lnTo>
                  <a:pt x="259461" y="88137"/>
                </a:lnTo>
                <a:lnTo>
                  <a:pt x="298195" y="76073"/>
                </a:lnTo>
                <a:lnTo>
                  <a:pt x="340741" y="66801"/>
                </a:lnTo>
                <a:lnTo>
                  <a:pt x="386206" y="60578"/>
                </a:lnTo>
                <a:lnTo>
                  <a:pt x="433197" y="57530"/>
                </a:lnTo>
                <a:lnTo>
                  <a:pt x="456819" y="57150"/>
                </a:lnTo>
                <a:lnTo>
                  <a:pt x="716896" y="57150"/>
                </a:lnTo>
                <a:lnTo>
                  <a:pt x="709294" y="52577"/>
                </a:lnTo>
                <a:lnTo>
                  <a:pt x="670687" y="34798"/>
                </a:lnTo>
                <a:lnTo>
                  <a:pt x="627634" y="20827"/>
                </a:lnTo>
                <a:lnTo>
                  <a:pt x="581151" y="10540"/>
                </a:lnTo>
                <a:lnTo>
                  <a:pt x="532130" y="3810"/>
                </a:lnTo>
                <a:lnTo>
                  <a:pt x="481456" y="380"/>
                </a:lnTo>
                <a:lnTo>
                  <a:pt x="4559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879206" y="5817819"/>
            <a:ext cx="1186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Next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slide…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12544" y="2416593"/>
          <a:ext cx="4850127" cy="1448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035"/>
                <a:gridCol w="914400"/>
                <a:gridCol w="305435"/>
                <a:gridCol w="364489"/>
                <a:gridCol w="885189"/>
                <a:gridCol w="671829"/>
                <a:gridCol w="793750"/>
              </a:tblGrid>
              <a:tr h="380744">
                <a:tc>
                  <a:txBody>
                    <a:bodyPr/>
                    <a:lstStyle/>
                    <a:p>
                      <a:pPr marL="3175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125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10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0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36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1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20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5999">
                <a:tc gridSpan="3">
                  <a:txBody>
                    <a:bodyPr/>
                    <a:lstStyle/>
                    <a:p>
                      <a:pPr marR="82550" algn="r">
                        <a:lnSpc>
                          <a:spcPts val="264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64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64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6070">
                        <a:lnSpc>
                          <a:spcPts val="2640"/>
                        </a:lnSpc>
                        <a:tabLst>
                          <a:tab pos="1433195" algn="l"/>
                        </a:tabLst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2400" u="heavy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100	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55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0560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3495675" y="3608451"/>
            <a:ext cx="1022350" cy="1506855"/>
            <a:chOff x="3495675" y="3608451"/>
            <a:chExt cx="1022350" cy="1506855"/>
          </a:xfrm>
        </p:grpSpPr>
        <p:sp>
          <p:nvSpPr>
            <p:cNvPr id="4" name="object 4"/>
            <p:cNvSpPr/>
            <p:nvPr/>
          </p:nvSpPr>
          <p:spPr>
            <a:xfrm>
              <a:off x="3505200" y="3617976"/>
              <a:ext cx="1003300" cy="1487805"/>
            </a:xfrm>
            <a:custGeom>
              <a:avLst/>
              <a:gdLst/>
              <a:ahLst/>
              <a:cxnLst/>
              <a:rect l="l" t="t" r="r" b="b"/>
              <a:pathLst>
                <a:path w="1003300" h="1487804">
                  <a:moveTo>
                    <a:pt x="863600" y="725424"/>
                  </a:moveTo>
                  <a:lnTo>
                    <a:pt x="127000" y="725424"/>
                  </a:lnTo>
                  <a:lnTo>
                    <a:pt x="77581" y="735409"/>
                  </a:lnTo>
                  <a:lnTo>
                    <a:pt x="37211" y="762635"/>
                  </a:lnTo>
                  <a:lnTo>
                    <a:pt x="9985" y="803005"/>
                  </a:lnTo>
                  <a:lnTo>
                    <a:pt x="0" y="852424"/>
                  </a:lnTo>
                  <a:lnTo>
                    <a:pt x="0" y="1360424"/>
                  </a:lnTo>
                  <a:lnTo>
                    <a:pt x="9985" y="1409842"/>
                  </a:lnTo>
                  <a:lnTo>
                    <a:pt x="37211" y="1450213"/>
                  </a:lnTo>
                  <a:lnTo>
                    <a:pt x="77581" y="1477438"/>
                  </a:lnTo>
                  <a:lnTo>
                    <a:pt x="127000" y="1487424"/>
                  </a:lnTo>
                  <a:lnTo>
                    <a:pt x="863600" y="1487424"/>
                  </a:lnTo>
                  <a:lnTo>
                    <a:pt x="913018" y="1477438"/>
                  </a:lnTo>
                  <a:lnTo>
                    <a:pt x="953388" y="1450213"/>
                  </a:lnTo>
                  <a:lnTo>
                    <a:pt x="980614" y="1409842"/>
                  </a:lnTo>
                  <a:lnTo>
                    <a:pt x="990600" y="1360424"/>
                  </a:lnTo>
                  <a:lnTo>
                    <a:pt x="990600" y="852424"/>
                  </a:lnTo>
                  <a:lnTo>
                    <a:pt x="980614" y="803005"/>
                  </a:lnTo>
                  <a:lnTo>
                    <a:pt x="953388" y="762635"/>
                  </a:lnTo>
                  <a:lnTo>
                    <a:pt x="913018" y="735409"/>
                  </a:lnTo>
                  <a:lnTo>
                    <a:pt x="863600" y="725424"/>
                  </a:lnTo>
                  <a:close/>
                </a:path>
                <a:path w="1003300" h="1487804">
                  <a:moveTo>
                    <a:pt x="1003300" y="0"/>
                  </a:moveTo>
                  <a:lnTo>
                    <a:pt x="577850" y="725424"/>
                  </a:lnTo>
                  <a:lnTo>
                    <a:pt x="825500" y="725424"/>
                  </a:lnTo>
                  <a:lnTo>
                    <a:pt x="10033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05200" y="3617976"/>
              <a:ext cx="1003300" cy="1487805"/>
            </a:xfrm>
            <a:custGeom>
              <a:avLst/>
              <a:gdLst/>
              <a:ahLst/>
              <a:cxnLst/>
              <a:rect l="l" t="t" r="r" b="b"/>
              <a:pathLst>
                <a:path w="1003300" h="1487804">
                  <a:moveTo>
                    <a:pt x="0" y="852424"/>
                  </a:moveTo>
                  <a:lnTo>
                    <a:pt x="9985" y="803005"/>
                  </a:lnTo>
                  <a:lnTo>
                    <a:pt x="37211" y="762634"/>
                  </a:lnTo>
                  <a:lnTo>
                    <a:pt x="77581" y="735409"/>
                  </a:lnTo>
                  <a:lnTo>
                    <a:pt x="127000" y="725424"/>
                  </a:lnTo>
                  <a:lnTo>
                    <a:pt x="577850" y="725424"/>
                  </a:lnTo>
                  <a:lnTo>
                    <a:pt x="1003300" y="0"/>
                  </a:lnTo>
                  <a:lnTo>
                    <a:pt x="825500" y="725424"/>
                  </a:lnTo>
                  <a:lnTo>
                    <a:pt x="863600" y="725424"/>
                  </a:lnTo>
                  <a:lnTo>
                    <a:pt x="913018" y="735409"/>
                  </a:lnTo>
                  <a:lnTo>
                    <a:pt x="953388" y="762635"/>
                  </a:lnTo>
                  <a:lnTo>
                    <a:pt x="980614" y="803005"/>
                  </a:lnTo>
                  <a:lnTo>
                    <a:pt x="990600" y="852424"/>
                  </a:lnTo>
                  <a:lnTo>
                    <a:pt x="990600" y="1042924"/>
                  </a:lnTo>
                  <a:lnTo>
                    <a:pt x="990600" y="1360424"/>
                  </a:lnTo>
                  <a:lnTo>
                    <a:pt x="980614" y="1409842"/>
                  </a:lnTo>
                  <a:lnTo>
                    <a:pt x="953388" y="1450213"/>
                  </a:lnTo>
                  <a:lnTo>
                    <a:pt x="913018" y="1477438"/>
                  </a:lnTo>
                  <a:lnTo>
                    <a:pt x="863600" y="1487424"/>
                  </a:lnTo>
                  <a:lnTo>
                    <a:pt x="825500" y="1487424"/>
                  </a:lnTo>
                  <a:lnTo>
                    <a:pt x="577850" y="1487424"/>
                  </a:lnTo>
                  <a:lnTo>
                    <a:pt x="127000" y="1487424"/>
                  </a:lnTo>
                  <a:lnTo>
                    <a:pt x="77581" y="1477438"/>
                  </a:lnTo>
                  <a:lnTo>
                    <a:pt x="37211" y="1450213"/>
                  </a:lnTo>
                  <a:lnTo>
                    <a:pt x="9985" y="1409842"/>
                  </a:lnTo>
                  <a:lnTo>
                    <a:pt x="0" y="1360424"/>
                  </a:lnTo>
                  <a:lnTo>
                    <a:pt x="0" y="1042924"/>
                  </a:lnTo>
                  <a:lnTo>
                    <a:pt x="0" y="85242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90873" y="4519041"/>
            <a:ext cx="617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Base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791075" y="1133475"/>
            <a:ext cx="1314450" cy="1217930"/>
            <a:chOff x="4791075" y="1133475"/>
            <a:chExt cx="1314450" cy="1217930"/>
          </a:xfrm>
        </p:grpSpPr>
        <p:sp>
          <p:nvSpPr>
            <p:cNvPr id="8" name="object 8"/>
            <p:cNvSpPr/>
            <p:nvPr/>
          </p:nvSpPr>
          <p:spPr>
            <a:xfrm>
              <a:off x="4800600" y="1143000"/>
              <a:ext cx="1295400" cy="1198880"/>
            </a:xfrm>
            <a:custGeom>
              <a:avLst/>
              <a:gdLst/>
              <a:ahLst/>
              <a:cxnLst/>
              <a:rect l="l" t="t" r="r" b="b"/>
              <a:pathLst>
                <a:path w="1295400" h="1198880">
                  <a:moveTo>
                    <a:pt x="539750" y="762000"/>
                  </a:moveTo>
                  <a:lnTo>
                    <a:pt x="215900" y="762000"/>
                  </a:lnTo>
                  <a:lnTo>
                    <a:pt x="111125" y="1198626"/>
                  </a:lnTo>
                  <a:lnTo>
                    <a:pt x="539750" y="762000"/>
                  </a:lnTo>
                  <a:close/>
                </a:path>
                <a:path w="1295400" h="1198880">
                  <a:moveTo>
                    <a:pt x="1168400" y="0"/>
                  </a:moveTo>
                  <a:lnTo>
                    <a:pt x="127000" y="0"/>
                  </a:lnTo>
                  <a:lnTo>
                    <a:pt x="77581" y="9985"/>
                  </a:lnTo>
                  <a:lnTo>
                    <a:pt x="37211" y="37211"/>
                  </a:lnTo>
                  <a:lnTo>
                    <a:pt x="9985" y="77581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85" y="684418"/>
                  </a:lnTo>
                  <a:lnTo>
                    <a:pt x="37211" y="724788"/>
                  </a:lnTo>
                  <a:lnTo>
                    <a:pt x="77581" y="752014"/>
                  </a:lnTo>
                  <a:lnTo>
                    <a:pt x="127000" y="762000"/>
                  </a:lnTo>
                  <a:lnTo>
                    <a:pt x="1168400" y="762000"/>
                  </a:lnTo>
                  <a:lnTo>
                    <a:pt x="1217818" y="752014"/>
                  </a:lnTo>
                  <a:lnTo>
                    <a:pt x="1258189" y="724788"/>
                  </a:lnTo>
                  <a:lnTo>
                    <a:pt x="1285414" y="684418"/>
                  </a:lnTo>
                  <a:lnTo>
                    <a:pt x="1295400" y="635000"/>
                  </a:lnTo>
                  <a:lnTo>
                    <a:pt x="1295400" y="127000"/>
                  </a:lnTo>
                  <a:lnTo>
                    <a:pt x="1285414" y="77581"/>
                  </a:lnTo>
                  <a:lnTo>
                    <a:pt x="1258189" y="37211"/>
                  </a:lnTo>
                  <a:lnTo>
                    <a:pt x="1217818" y="9985"/>
                  </a:lnTo>
                  <a:lnTo>
                    <a:pt x="11684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00600" y="1143000"/>
              <a:ext cx="1295400" cy="1198880"/>
            </a:xfrm>
            <a:custGeom>
              <a:avLst/>
              <a:gdLst/>
              <a:ahLst/>
              <a:cxnLst/>
              <a:rect l="l" t="t" r="r" b="b"/>
              <a:pathLst>
                <a:path w="1295400" h="1198880">
                  <a:moveTo>
                    <a:pt x="0" y="127000"/>
                  </a:moveTo>
                  <a:lnTo>
                    <a:pt x="9985" y="77581"/>
                  </a:lnTo>
                  <a:lnTo>
                    <a:pt x="37211" y="37211"/>
                  </a:lnTo>
                  <a:lnTo>
                    <a:pt x="77581" y="9985"/>
                  </a:lnTo>
                  <a:lnTo>
                    <a:pt x="127000" y="0"/>
                  </a:lnTo>
                  <a:lnTo>
                    <a:pt x="215900" y="0"/>
                  </a:lnTo>
                  <a:lnTo>
                    <a:pt x="539750" y="0"/>
                  </a:lnTo>
                  <a:lnTo>
                    <a:pt x="1168400" y="0"/>
                  </a:lnTo>
                  <a:lnTo>
                    <a:pt x="1217818" y="9985"/>
                  </a:lnTo>
                  <a:lnTo>
                    <a:pt x="1258189" y="37211"/>
                  </a:lnTo>
                  <a:lnTo>
                    <a:pt x="1285414" y="77581"/>
                  </a:lnTo>
                  <a:lnTo>
                    <a:pt x="1295400" y="127000"/>
                  </a:lnTo>
                  <a:lnTo>
                    <a:pt x="1295400" y="444500"/>
                  </a:lnTo>
                  <a:lnTo>
                    <a:pt x="1295400" y="635000"/>
                  </a:lnTo>
                  <a:lnTo>
                    <a:pt x="1285414" y="684418"/>
                  </a:lnTo>
                  <a:lnTo>
                    <a:pt x="1258189" y="724788"/>
                  </a:lnTo>
                  <a:lnTo>
                    <a:pt x="1217818" y="752014"/>
                  </a:lnTo>
                  <a:lnTo>
                    <a:pt x="1168400" y="762000"/>
                  </a:lnTo>
                  <a:lnTo>
                    <a:pt x="539750" y="762000"/>
                  </a:lnTo>
                  <a:lnTo>
                    <a:pt x="111125" y="1198626"/>
                  </a:lnTo>
                  <a:lnTo>
                    <a:pt x="215900" y="762000"/>
                  </a:lnTo>
                  <a:lnTo>
                    <a:pt x="127000" y="762000"/>
                  </a:lnTo>
                  <a:lnTo>
                    <a:pt x="77581" y="752014"/>
                  </a:lnTo>
                  <a:lnTo>
                    <a:pt x="37211" y="724788"/>
                  </a:lnTo>
                  <a:lnTo>
                    <a:pt x="9985" y="684418"/>
                  </a:lnTo>
                  <a:lnTo>
                    <a:pt x="0" y="635000"/>
                  </a:lnTo>
                  <a:lnTo>
                    <a:pt x="0" y="444500"/>
                  </a:lnTo>
                  <a:lnTo>
                    <a:pt x="0" y="1270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99990" y="1318005"/>
            <a:ext cx="8966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15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ght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148844"/>
            <a:ext cx="4032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95" dirty="0"/>
              <a:t> </a:t>
            </a:r>
            <a:r>
              <a:rPr dirty="0"/>
              <a:t>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28875" y="2708275"/>
            <a:ext cx="171450" cy="1295400"/>
          </a:xfrm>
          <a:custGeom>
            <a:avLst/>
            <a:gdLst/>
            <a:ahLst/>
            <a:cxnLst/>
            <a:rect l="l" t="t" r="r" b="b"/>
            <a:pathLst>
              <a:path w="171450" h="1295400">
                <a:moveTo>
                  <a:pt x="114300" y="142875"/>
                </a:moveTo>
                <a:lnTo>
                  <a:pt x="57150" y="142875"/>
                </a:lnTo>
                <a:lnTo>
                  <a:pt x="57150" y="1295400"/>
                </a:lnTo>
                <a:lnTo>
                  <a:pt x="114300" y="1295400"/>
                </a:lnTo>
                <a:lnTo>
                  <a:pt x="114300" y="142875"/>
                </a:lnTo>
                <a:close/>
              </a:path>
              <a:path w="171450" h="1295400">
                <a:moveTo>
                  <a:pt x="85725" y="0"/>
                </a:moveTo>
                <a:lnTo>
                  <a:pt x="0" y="171450"/>
                </a:lnTo>
                <a:lnTo>
                  <a:pt x="57150" y="171450"/>
                </a:lnTo>
                <a:lnTo>
                  <a:pt x="57150" y="142875"/>
                </a:lnTo>
                <a:lnTo>
                  <a:pt x="157162" y="142875"/>
                </a:lnTo>
                <a:lnTo>
                  <a:pt x="85725" y="0"/>
                </a:lnTo>
                <a:close/>
              </a:path>
              <a:path w="171450" h="1295400">
                <a:moveTo>
                  <a:pt x="157162" y="142875"/>
                </a:moveTo>
                <a:lnTo>
                  <a:pt x="114300" y="142875"/>
                </a:lnTo>
                <a:lnTo>
                  <a:pt x="114300" y="171450"/>
                </a:lnTo>
                <a:lnTo>
                  <a:pt x="171450" y="171450"/>
                </a:lnTo>
                <a:lnTo>
                  <a:pt x="157162" y="1428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148844"/>
            <a:ext cx="4032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95" dirty="0"/>
              <a:t> </a:t>
            </a:r>
            <a:r>
              <a:rPr dirty="0"/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9140" y="1202174"/>
            <a:ext cx="7652384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816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Multiply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by </a:t>
            </a:r>
            <a:r>
              <a:rPr sz="2800" spc="5" dirty="0">
                <a:latin typeface="Carlito"/>
                <a:cs typeface="Carlito"/>
              </a:rPr>
              <a:t>2</a:t>
            </a:r>
            <a:r>
              <a:rPr sz="2850" i="1" spc="7" baseline="26315" dirty="0">
                <a:latin typeface="Carlito"/>
                <a:cs typeface="Carlito"/>
              </a:rPr>
              <a:t>n</a:t>
            </a:r>
            <a:r>
              <a:rPr sz="2800" spc="5" dirty="0">
                <a:latin typeface="Carlito"/>
                <a:cs typeface="Carlito"/>
              </a:rPr>
              <a:t>, </a:t>
            </a:r>
            <a:r>
              <a:rPr sz="2800" spc="-5" dirty="0">
                <a:latin typeface="Carlito"/>
                <a:cs typeface="Carlito"/>
              </a:rPr>
              <a:t>where </a:t>
            </a:r>
            <a:r>
              <a:rPr sz="2800" i="1" spc="-5" dirty="0">
                <a:latin typeface="Carlito"/>
                <a:cs typeface="Carlito"/>
              </a:rPr>
              <a:t>n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“weight”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bit</a:t>
            </a:r>
            <a:endParaRPr sz="2800">
              <a:latin typeface="Carlito"/>
              <a:cs typeface="Carlito"/>
            </a:endParaRPr>
          </a:p>
          <a:p>
            <a:pPr marL="781685" marR="46609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weight is the position of the </a:t>
            </a:r>
            <a:r>
              <a:rPr sz="2800" spc="-10" dirty="0">
                <a:latin typeface="Carlito"/>
                <a:cs typeface="Carlito"/>
              </a:rPr>
              <a:t>bit, starting  from </a:t>
            </a:r>
            <a:r>
              <a:rPr sz="2800" spc="-5" dirty="0">
                <a:latin typeface="Carlito"/>
                <a:cs typeface="Carlito"/>
              </a:rPr>
              <a:t>0 on 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816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5" dirty="0">
                <a:latin typeface="Carlito"/>
                <a:cs typeface="Carlito"/>
              </a:rPr>
              <a:t>Add the results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1955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9087" y="2344039"/>
            <a:ext cx="3810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0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1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2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3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4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5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53430" y="2499227"/>
          <a:ext cx="1254760" cy="2766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3715"/>
                <a:gridCol w="741045"/>
              </a:tblGrid>
              <a:tr h="355520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5633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6059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8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5841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06358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32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1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43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10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10160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2016125" y="1257300"/>
            <a:ext cx="1390650" cy="1219200"/>
            <a:chOff x="2016125" y="1257300"/>
            <a:chExt cx="1390650" cy="1219200"/>
          </a:xfrm>
        </p:grpSpPr>
        <p:sp>
          <p:nvSpPr>
            <p:cNvPr id="6" name="object 6"/>
            <p:cNvSpPr/>
            <p:nvPr/>
          </p:nvSpPr>
          <p:spPr>
            <a:xfrm>
              <a:off x="2025650" y="1266825"/>
              <a:ext cx="1371600" cy="1200150"/>
            </a:xfrm>
            <a:custGeom>
              <a:avLst/>
              <a:gdLst/>
              <a:ahLst/>
              <a:cxnLst/>
              <a:rect l="l" t="t" r="r" b="b"/>
              <a:pathLst>
                <a:path w="1371600" h="1200150">
                  <a:moveTo>
                    <a:pt x="1143000" y="685800"/>
                  </a:moveTo>
                  <a:lnTo>
                    <a:pt x="800100" y="685800"/>
                  </a:lnTo>
                  <a:lnTo>
                    <a:pt x="904875" y="1200150"/>
                  </a:lnTo>
                  <a:lnTo>
                    <a:pt x="1143000" y="685800"/>
                  </a:lnTo>
                  <a:close/>
                </a:path>
                <a:path w="1371600" h="1200150">
                  <a:moveTo>
                    <a:pt x="1257300" y="0"/>
                  </a:moveTo>
                  <a:lnTo>
                    <a:pt x="114300" y="0"/>
                  </a:lnTo>
                  <a:lnTo>
                    <a:pt x="69812" y="8983"/>
                  </a:lnTo>
                  <a:lnTo>
                    <a:pt x="33480" y="33480"/>
                  </a:lnTo>
                  <a:lnTo>
                    <a:pt x="8983" y="69812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8983" y="615987"/>
                  </a:lnTo>
                  <a:lnTo>
                    <a:pt x="33480" y="652319"/>
                  </a:lnTo>
                  <a:lnTo>
                    <a:pt x="69812" y="676816"/>
                  </a:lnTo>
                  <a:lnTo>
                    <a:pt x="114300" y="685800"/>
                  </a:lnTo>
                  <a:lnTo>
                    <a:pt x="1257300" y="685800"/>
                  </a:lnTo>
                  <a:lnTo>
                    <a:pt x="1301787" y="676816"/>
                  </a:lnTo>
                  <a:lnTo>
                    <a:pt x="1338119" y="652319"/>
                  </a:lnTo>
                  <a:lnTo>
                    <a:pt x="1362616" y="615987"/>
                  </a:lnTo>
                  <a:lnTo>
                    <a:pt x="1371600" y="571500"/>
                  </a:lnTo>
                  <a:lnTo>
                    <a:pt x="1371600" y="114300"/>
                  </a:lnTo>
                  <a:lnTo>
                    <a:pt x="1362616" y="69812"/>
                  </a:lnTo>
                  <a:lnTo>
                    <a:pt x="1338119" y="33480"/>
                  </a:lnTo>
                  <a:lnTo>
                    <a:pt x="1301787" y="8983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25650" y="1266825"/>
              <a:ext cx="1371600" cy="1200150"/>
            </a:xfrm>
            <a:custGeom>
              <a:avLst/>
              <a:gdLst/>
              <a:ahLst/>
              <a:cxnLst/>
              <a:rect l="l" t="t" r="r" b="b"/>
              <a:pathLst>
                <a:path w="1371600" h="1200150">
                  <a:moveTo>
                    <a:pt x="0" y="114300"/>
                  </a:move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800100" y="0"/>
                  </a:lnTo>
                  <a:lnTo>
                    <a:pt x="1143000" y="0"/>
                  </a:lnTo>
                  <a:lnTo>
                    <a:pt x="1257300" y="0"/>
                  </a:lnTo>
                  <a:lnTo>
                    <a:pt x="1301787" y="8983"/>
                  </a:lnTo>
                  <a:lnTo>
                    <a:pt x="1338119" y="33480"/>
                  </a:lnTo>
                  <a:lnTo>
                    <a:pt x="1362616" y="69812"/>
                  </a:lnTo>
                  <a:lnTo>
                    <a:pt x="1371600" y="114300"/>
                  </a:lnTo>
                  <a:lnTo>
                    <a:pt x="1371600" y="400050"/>
                  </a:lnTo>
                  <a:lnTo>
                    <a:pt x="1371600" y="571500"/>
                  </a:lnTo>
                  <a:lnTo>
                    <a:pt x="1362616" y="615987"/>
                  </a:lnTo>
                  <a:lnTo>
                    <a:pt x="1338119" y="652319"/>
                  </a:lnTo>
                  <a:lnTo>
                    <a:pt x="1301787" y="676816"/>
                  </a:lnTo>
                  <a:lnTo>
                    <a:pt x="1257300" y="685800"/>
                  </a:lnTo>
                  <a:lnTo>
                    <a:pt x="1143000" y="685800"/>
                  </a:lnTo>
                  <a:lnTo>
                    <a:pt x="904875" y="1200150"/>
                  </a:lnTo>
                  <a:lnTo>
                    <a:pt x="800100" y="685800"/>
                  </a:lnTo>
                  <a:lnTo>
                    <a:pt x="114300" y="685800"/>
                  </a:lnTo>
                  <a:lnTo>
                    <a:pt x="69812" y="676816"/>
                  </a:lnTo>
                  <a:lnTo>
                    <a:pt x="33480" y="652319"/>
                  </a:lnTo>
                  <a:lnTo>
                    <a:pt x="8983" y="615987"/>
                  </a:lnTo>
                  <a:lnTo>
                    <a:pt x="0" y="571500"/>
                  </a:lnTo>
                  <a:lnTo>
                    <a:pt x="0" y="40005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888744" y="1449619"/>
          <a:ext cx="2860673" cy="322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295"/>
                <a:gridCol w="694690"/>
                <a:gridCol w="515619"/>
                <a:gridCol w="306069"/>
              </a:tblGrid>
              <a:tr h="693574">
                <a:tc>
                  <a:txBody>
                    <a:bodyPr/>
                    <a:lstStyle/>
                    <a:p>
                      <a:pPr marR="79375" algn="r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Bit</a:t>
                      </a:r>
                      <a:r>
                        <a:rPr sz="24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“0”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3560"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101011</a:t>
                      </a:r>
                      <a:r>
                        <a:rPr sz="2400" baseline="-20833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</a:tr>
              <a:tr h="343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5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6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5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097" y="148844"/>
            <a:ext cx="378015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65" dirty="0"/>
              <a:t> </a:t>
            </a:r>
            <a:r>
              <a:rPr spc="-5" dirty="0"/>
              <a:t>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86200" y="2200275"/>
            <a:ext cx="1333500" cy="171450"/>
          </a:xfrm>
          <a:custGeom>
            <a:avLst/>
            <a:gdLst/>
            <a:ahLst/>
            <a:cxnLst/>
            <a:rect l="l" t="t" r="r" b="b"/>
            <a:pathLst>
              <a:path w="13335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3335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333500" h="171450">
                <a:moveTo>
                  <a:pt x="133350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1333500" y="114300"/>
                </a:lnTo>
                <a:lnTo>
                  <a:pt x="133350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381000"/>
            <a:ext cx="448005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65" dirty="0"/>
              <a:t> </a:t>
            </a:r>
            <a:r>
              <a:rPr spc="-5" dirty="0"/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9140" y="1202174"/>
            <a:ext cx="7652384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816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 dirty="0">
              <a:latin typeface="Carlito"/>
              <a:cs typeface="Carlito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Multiply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by </a:t>
            </a:r>
            <a:r>
              <a:rPr sz="2800" spc="5" dirty="0">
                <a:latin typeface="Carlito"/>
                <a:cs typeface="Carlito"/>
              </a:rPr>
              <a:t>8</a:t>
            </a:r>
            <a:r>
              <a:rPr sz="2850" i="1" spc="7" baseline="26315" dirty="0">
                <a:latin typeface="Carlito"/>
                <a:cs typeface="Carlito"/>
              </a:rPr>
              <a:t>n</a:t>
            </a:r>
            <a:r>
              <a:rPr sz="2800" spc="5" dirty="0">
                <a:latin typeface="Carlito"/>
                <a:cs typeface="Carlito"/>
              </a:rPr>
              <a:t>, </a:t>
            </a:r>
            <a:r>
              <a:rPr sz="2800" spc="-5" dirty="0">
                <a:latin typeface="Carlito"/>
                <a:cs typeface="Carlito"/>
              </a:rPr>
              <a:t>where </a:t>
            </a:r>
            <a:r>
              <a:rPr sz="2800" i="1" spc="-5" dirty="0">
                <a:latin typeface="Carlito"/>
                <a:cs typeface="Carlito"/>
              </a:rPr>
              <a:t>n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“weight”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bit</a:t>
            </a:r>
            <a:endParaRPr sz="2800" dirty="0">
              <a:latin typeface="Carlito"/>
              <a:cs typeface="Carlito"/>
            </a:endParaRPr>
          </a:p>
          <a:p>
            <a:pPr marL="781685" marR="46609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weight is the position of the </a:t>
            </a:r>
            <a:r>
              <a:rPr sz="2800" spc="-10" dirty="0">
                <a:latin typeface="Carlito"/>
                <a:cs typeface="Carlito"/>
              </a:rPr>
              <a:t>bit, starting  from </a:t>
            </a:r>
            <a:r>
              <a:rPr sz="2800" spc="-5" dirty="0">
                <a:latin typeface="Carlito"/>
                <a:cs typeface="Carlito"/>
              </a:rPr>
              <a:t>0 on 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 dirty="0">
              <a:latin typeface="Carlito"/>
              <a:cs typeface="Carlito"/>
            </a:endParaRPr>
          </a:p>
          <a:p>
            <a:pPr marL="7816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5" dirty="0">
                <a:latin typeface="Carlito"/>
                <a:cs typeface="Carlito"/>
              </a:rPr>
              <a:t>Add the results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3622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381000"/>
            <a:ext cx="29587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88744" y="2699124"/>
          <a:ext cx="2438399" cy="1077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1845"/>
                <a:gridCol w="761999"/>
                <a:gridCol w="579755"/>
                <a:gridCol w="304800"/>
              </a:tblGrid>
              <a:tr h="377527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724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8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43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55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7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39987" y="2543936"/>
            <a:ext cx="381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Courier New"/>
                <a:cs typeface="Courier New"/>
              </a:rPr>
              <a:t>8</a:t>
            </a:r>
            <a:r>
              <a:rPr sz="1600" spc="-5" dirty="0">
                <a:latin typeface="Courier New"/>
                <a:cs typeface="Courier New"/>
              </a:rPr>
              <a:t>0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8</a:t>
            </a:r>
            <a:r>
              <a:rPr sz="1600" spc="-5" dirty="0">
                <a:latin typeface="Courier New"/>
                <a:cs typeface="Courier New"/>
              </a:rPr>
              <a:t>1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8</a:t>
            </a:r>
            <a:r>
              <a:rPr sz="1600" spc="-5" dirty="0">
                <a:latin typeface="Courier New"/>
                <a:cs typeface="Courier New"/>
              </a:rPr>
              <a:t>2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7727" y="2635377"/>
            <a:ext cx="14947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14730" algn="l"/>
              </a:tabLst>
            </a:pPr>
            <a:r>
              <a:rPr sz="2400" dirty="0">
                <a:latin typeface="Courier New"/>
                <a:cs typeface="Courier New"/>
              </a:rPr>
              <a:t>=	4</a:t>
            </a:r>
            <a:endParaRPr sz="24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tabLst>
                <a:tab pos="831850" algn="l"/>
              </a:tabLst>
            </a:pPr>
            <a:r>
              <a:rPr sz="2400" dirty="0">
                <a:latin typeface="Courier New"/>
                <a:cs typeface="Courier New"/>
              </a:rPr>
              <a:t>=	</a:t>
            </a:r>
            <a:r>
              <a:rPr sz="2400" spc="-5" dirty="0">
                <a:latin typeface="Courier New"/>
                <a:cs typeface="Courier New"/>
              </a:rPr>
              <a:t>16</a:t>
            </a:r>
            <a:endParaRPr sz="24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tabLst>
                <a:tab pos="650875" algn="l"/>
                <a:tab pos="1396365" algn="l"/>
              </a:tabLst>
            </a:pPr>
            <a:r>
              <a:rPr sz="2400" dirty="0">
                <a:latin typeface="Courier New"/>
                <a:cs typeface="Courier New"/>
              </a:rPr>
              <a:t>=	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448	</a:t>
            </a:r>
            <a:endParaRPr sz="2400">
              <a:latin typeface="Courier New"/>
              <a:cs typeface="Courier New"/>
            </a:endParaRPr>
          </a:p>
          <a:p>
            <a:pPr marL="650875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468</a:t>
            </a:r>
            <a:r>
              <a:rPr sz="2400" spc="-7" baseline="-20833" dirty="0">
                <a:latin typeface="Courier New"/>
                <a:cs typeface="Courier New"/>
              </a:rPr>
              <a:t>10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485775"/>
            <a:ext cx="641210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114" dirty="0"/>
              <a:t> </a:t>
            </a:r>
            <a:r>
              <a:rPr dirty="0"/>
              <a:t>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33800" y="2743200"/>
            <a:ext cx="1543685" cy="1468755"/>
          </a:xfrm>
          <a:custGeom>
            <a:avLst/>
            <a:gdLst/>
            <a:ahLst/>
            <a:cxnLst/>
            <a:rect l="l" t="t" r="r" b="b"/>
            <a:pathLst>
              <a:path w="1543685" h="1468754">
                <a:moveTo>
                  <a:pt x="143985" y="97359"/>
                </a:moveTo>
                <a:lnTo>
                  <a:pt x="104636" y="138781"/>
                </a:lnTo>
                <a:lnTo>
                  <a:pt x="1504314" y="1468501"/>
                </a:lnTo>
                <a:lnTo>
                  <a:pt x="1543685" y="1427099"/>
                </a:lnTo>
                <a:lnTo>
                  <a:pt x="143985" y="97359"/>
                </a:lnTo>
                <a:close/>
              </a:path>
              <a:path w="1543685" h="1468754">
                <a:moveTo>
                  <a:pt x="0" y="0"/>
                </a:moveTo>
                <a:lnTo>
                  <a:pt x="65277" y="180212"/>
                </a:lnTo>
                <a:lnTo>
                  <a:pt x="104636" y="138781"/>
                </a:lnTo>
                <a:lnTo>
                  <a:pt x="83947" y="119125"/>
                </a:lnTo>
                <a:lnTo>
                  <a:pt x="123316" y="77724"/>
                </a:lnTo>
                <a:lnTo>
                  <a:pt x="162637" y="77724"/>
                </a:lnTo>
                <a:lnTo>
                  <a:pt x="183387" y="55879"/>
                </a:lnTo>
                <a:lnTo>
                  <a:pt x="0" y="0"/>
                </a:lnTo>
                <a:close/>
              </a:path>
              <a:path w="1543685" h="1468754">
                <a:moveTo>
                  <a:pt x="123316" y="77724"/>
                </a:moveTo>
                <a:lnTo>
                  <a:pt x="83947" y="119125"/>
                </a:lnTo>
                <a:lnTo>
                  <a:pt x="104636" y="138781"/>
                </a:lnTo>
                <a:lnTo>
                  <a:pt x="143985" y="97359"/>
                </a:lnTo>
                <a:lnTo>
                  <a:pt x="123316" y="77724"/>
                </a:lnTo>
                <a:close/>
              </a:path>
              <a:path w="1543685" h="1468754">
                <a:moveTo>
                  <a:pt x="162637" y="77724"/>
                </a:moveTo>
                <a:lnTo>
                  <a:pt x="123316" y="77724"/>
                </a:lnTo>
                <a:lnTo>
                  <a:pt x="143985" y="97359"/>
                </a:lnTo>
                <a:lnTo>
                  <a:pt x="162637" y="777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114" y="228600"/>
            <a:ext cx="4957571" cy="696594"/>
          </a:xfrm>
        </p:spPr>
        <p:txBody>
          <a:bodyPr/>
          <a:lstStyle/>
          <a:p>
            <a:r>
              <a:rPr lang="en-US" dirty="0" smtClean="0"/>
              <a:t>Number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43000"/>
            <a:ext cx="7391400" cy="5257800"/>
          </a:xfrm>
        </p:spPr>
        <p:txBody>
          <a:bodyPr/>
          <a:lstStyle/>
          <a:p>
            <a:pPr algn="just"/>
            <a:r>
              <a:rPr lang="en-US" dirty="0"/>
              <a:t>A </a:t>
            </a:r>
            <a:r>
              <a:rPr lang="en-US" b="1" dirty="0"/>
              <a:t>number system</a:t>
            </a:r>
            <a:r>
              <a:rPr lang="en-US" dirty="0"/>
              <a:t> is defined as a </a:t>
            </a:r>
            <a:r>
              <a:rPr lang="en-US" b="1" dirty="0"/>
              <a:t>system</a:t>
            </a:r>
            <a:r>
              <a:rPr lang="en-US" dirty="0"/>
              <a:t> of writing for expressing </a:t>
            </a:r>
            <a:r>
              <a:rPr lang="en-US" b="1" dirty="0"/>
              <a:t>numbers</a:t>
            </a:r>
            <a:r>
              <a:rPr lang="en-US" dirty="0"/>
              <a:t>. It is the mathematical notation for representing </a:t>
            </a:r>
            <a:r>
              <a:rPr lang="en-US" b="1" dirty="0"/>
              <a:t>numbers</a:t>
            </a:r>
            <a:r>
              <a:rPr lang="en-US" dirty="0"/>
              <a:t> of a given set by using digits or other symbols in a consistent manner.</a:t>
            </a:r>
          </a:p>
        </p:txBody>
      </p:sp>
      <p:pic>
        <p:nvPicPr>
          <p:cNvPr id="1026" name="Picture 2" descr="What is Number System? - Types of Number System &amp; Significanc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4" y="2286000"/>
            <a:ext cx="44767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087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275" y="381000"/>
            <a:ext cx="603110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114" dirty="0"/>
              <a:t> </a:t>
            </a:r>
            <a:r>
              <a:rPr dirty="0"/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6440" y="1202174"/>
            <a:ext cx="7216775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943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94385" marR="76517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10" dirty="0">
                <a:latin typeface="Carlito"/>
                <a:cs typeface="Carlito"/>
              </a:rPr>
              <a:t>Multiply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by </a:t>
            </a:r>
            <a:r>
              <a:rPr sz="2800" spc="5" dirty="0">
                <a:latin typeface="Carlito"/>
                <a:cs typeface="Carlito"/>
              </a:rPr>
              <a:t>16</a:t>
            </a:r>
            <a:r>
              <a:rPr sz="2850" i="1" spc="7" baseline="26315" dirty="0">
                <a:latin typeface="Carlito"/>
                <a:cs typeface="Carlito"/>
              </a:rPr>
              <a:t>n</a:t>
            </a:r>
            <a:r>
              <a:rPr sz="2800" spc="5" dirty="0">
                <a:latin typeface="Carlito"/>
                <a:cs typeface="Carlito"/>
              </a:rPr>
              <a:t>, </a:t>
            </a:r>
            <a:r>
              <a:rPr sz="2800" spc="-5" dirty="0">
                <a:latin typeface="Carlito"/>
                <a:cs typeface="Carlito"/>
              </a:rPr>
              <a:t>where </a:t>
            </a:r>
            <a:r>
              <a:rPr sz="2800" i="1" spc="-5" dirty="0">
                <a:latin typeface="Carlito"/>
                <a:cs typeface="Carlito"/>
              </a:rPr>
              <a:t>n </a:t>
            </a:r>
            <a:r>
              <a:rPr sz="2800" spc="-5" dirty="0">
                <a:latin typeface="Carlito"/>
                <a:cs typeface="Carlito"/>
              </a:rPr>
              <a:t>is the  </a:t>
            </a:r>
            <a:r>
              <a:rPr sz="2800" spc="15" dirty="0">
                <a:latin typeface="Arial"/>
                <a:cs typeface="Arial"/>
              </a:rPr>
              <a:t>“weight”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465" dirty="0">
                <a:latin typeface="Arial"/>
                <a:cs typeface="Arial"/>
              </a:rPr>
              <a:t> </a:t>
            </a:r>
            <a:r>
              <a:rPr sz="2800" spc="25" dirty="0">
                <a:latin typeface="Arial"/>
                <a:cs typeface="Arial"/>
              </a:rPr>
              <a:t>bit</a:t>
            </a:r>
            <a:endParaRPr sz="2800">
              <a:latin typeface="Arial"/>
              <a:cs typeface="Arial"/>
            </a:endParaRPr>
          </a:p>
          <a:p>
            <a:pPr marL="794385" marR="177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weight is the position of the </a:t>
            </a:r>
            <a:r>
              <a:rPr sz="2800" spc="-10" dirty="0">
                <a:latin typeface="Carlito"/>
                <a:cs typeface="Carlito"/>
              </a:rPr>
              <a:t>bit, starting  from </a:t>
            </a:r>
            <a:r>
              <a:rPr sz="2800" spc="-5" dirty="0">
                <a:latin typeface="Carlito"/>
                <a:cs typeface="Carlito"/>
              </a:rPr>
              <a:t>0 on 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943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5" dirty="0">
                <a:latin typeface="Carlito"/>
                <a:cs typeface="Carlito"/>
              </a:rPr>
              <a:t>Add the results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3622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381000"/>
            <a:ext cx="28825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79144" y="2814992"/>
          <a:ext cx="6535417" cy="1126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035"/>
                <a:gridCol w="701040"/>
                <a:gridCol w="518160"/>
                <a:gridCol w="363855"/>
                <a:gridCol w="669290"/>
                <a:gridCol w="365125"/>
                <a:gridCol w="548004"/>
                <a:gridCol w="365125"/>
                <a:gridCol w="729614"/>
                <a:gridCol w="364489"/>
                <a:gridCol w="995680"/>
              </a:tblGrid>
              <a:tr h="380744">
                <a:tc>
                  <a:txBody>
                    <a:bodyPr/>
                    <a:lstStyle/>
                    <a:p>
                      <a:pPr marL="3175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ABC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16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C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0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43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B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1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176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02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A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256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2560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35089" y="4038092"/>
            <a:ext cx="1052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2748</a:t>
            </a:r>
            <a:r>
              <a:rPr sz="2400" spc="-7" baseline="-20833" dirty="0">
                <a:latin typeface="Courier New"/>
                <a:cs typeface="Courier New"/>
              </a:rPr>
              <a:t>10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81800" y="3932301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604" y="148844"/>
            <a:ext cx="4031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Binary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52675" y="2895600"/>
            <a:ext cx="171450" cy="1066800"/>
          </a:xfrm>
          <a:custGeom>
            <a:avLst/>
            <a:gdLst/>
            <a:ahLst/>
            <a:cxnLst/>
            <a:rect l="l" t="t" r="r" b="b"/>
            <a:pathLst>
              <a:path w="171450" h="1066800">
                <a:moveTo>
                  <a:pt x="57150" y="895350"/>
                </a:moveTo>
                <a:lnTo>
                  <a:pt x="0" y="895350"/>
                </a:lnTo>
                <a:lnTo>
                  <a:pt x="85725" y="1066800"/>
                </a:lnTo>
                <a:lnTo>
                  <a:pt x="157162" y="923925"/>
                </a:lnTo>
                <a:lnTo>
                  <a:pt x="57150" y="923925"/>
                </a:lnTo>
                <a:lnTo>
                  <a:pt x="57150" y="895350"/>
                </a:lnTo>
                <a:close/>
              </a:path>
              <a:path w="171450" h="1066800">
                <a:moveTo>
                  <a:pt x="114300" y="0"/>
                </a:moveTo>
                <a:lnTo>
                  <a:pt x="57150" y="0"/>
                </a:lnTo>
                <a:lnTo>
                  <a:pt x="57150" y="923925"/>
                </a:lnTo>
                <a:lnTo>
                  <a:pt x="114300" y="923925"/>
                </a:lnTo>
                <a:lnTo>
                  <a:pt x="114300" y="0"/>
                </a:lnTo>
                <a:close/>
              </a:path>
              <a:path w="171450" h="1066800">
                <a:moveTo>
                  <a:pt x="171450" y="895350"/>
                </a:moveTo>
                <a:lnTo>
                  <a:pt x="114300" y="895350"/>
                </a:lnTo>
                <a:lnTo>
                  <a:pt x="114300" y="923925"/>
                </a:lnTo>
                <a:lnTo>
                  <a:pt x="157162" y="923925"/>
                </a:lnTo>
                <a:lnTo>
                  <a:pt x="171450" y="895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604" y="148844"/>
            <a:ext cx="4031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7146925" cy="309181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Divide </a:t>
            </a:r>
            <a:r>
              <a:rPr sz="2800" spc="-5" dirty="0">
                <a:latin typeface="Carlito"/>
                <a:cs typeface="Carlito"/>
              </a:rPr>
              <a:t>by two, keep track of the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remainder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First </a:t>
            </a:r>
            <a:r>
              <a:rPr sz="2800" spc="-5" dirty="0">
                <a:latin typeface="Carlito"/>
                <a:cs typeface="Carlito"/>
              </a:rPr>
              <a:t>remainder is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0 (LSB, least-significant  </a:t>
            </a:r>
            <a:r>
              <a:rPr sz="2800" spc="-10" dirty="0">
                <a:latin typeface="Carlito"/>
                <a:cs typeface="Carlito"/>
              </a:rPr>
              <a:t>bit)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Second </a:t>
            </a:r>
            <a:r>
              <a:rPr sz="2800" spc="-5" dirty="0">
                <a:latin typeface="Carlito"/>
                <a:cs typeface="Carlito"/>
              </a:rPr>
              <a:t>remainder is </a:t>
            </a:r>
            <a:r>
              <a:rPr sz="2800" spc="-10" dirty="0">
                <a:latin typeface="Carlito"/>
                <a:cs typeface="Carlito"/>
              </a:rPr>
              <a:t>bit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Etc.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1955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349" y="1368297"/>
            <a:ext cx="1744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125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2675" y="1292097"/>
            <a:ext cx="938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2</a:t>
            </a:r>
            <a:r>
              <a:rPr sz="2400" u="heavy" spc="-114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125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86200" y="1371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86200" y="1752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86200" y="2133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8425" y="25273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02075" y="2922523"/>
            <a:ext cx="0" cy="651510"/>
          </a:xfrm>
          <a:custGeom>
            <a:avLst/>
            <a:gdLst/>
            <a:ahLst/>
            <a:cxnLst/>
            <a:rect l="l" t="t" r="r" b="b"/>
            <a:pathLst>
              <a:path h="651510">
                <a:moveTo>
                  <a:pt x="0" y="0"/>
                </a:moveTo>
                <a:lnTo>
                  <a:pt x="0" y="304800"/>
                </a:lnTo>
              </a:path>
              <a:path h="651510">
                <a:moveTo>
                  <a:pt x="0" y="346201"/>
                </a:moveTo>
                <a:lnTo>
                  <a:pt x="0" y="65100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06800" y="1657858"/>
            <a:ext cx="1698625" cy="270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955" algn="r">
              <a:lnSpc>
                <a:spcPct val="100000"/>
              </a:lnSpc>
              <a:spcBef>
                <a:spcPts val="100"/>
              </a:spcBef>
              <a:tabLst>
                <a:tab pos="1457960" algn="l"/>
              </a:tabLst>
            </a:pPr>
            <a:r>
              <a:rPr sz="3600" baseline="-2314" dirty="0">
                <a:latin typeface="Courier New"/>
                <a:cs typeface="Courier New"/>
              </a:rPr>
              <a:t>2</a:t>
            </a:r>
            <a:r>
              <a:rPr sz="3600" spc="-1364" baseline="-2314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6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6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2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20320" algn="r">
              <a:lnSpc>
                <a:spcPct val="100000"/>
              </a:lnSpc>
              <a:spcBef>
                <a:spcPts val="120"/>
              </a:spcBef>
              <a:tabLst>
                <a:tab pos="1457960" algn="l"/>
              </a:tabLst>
            </a:pPr>
            <a:r>
              <a:rPr sz="3600" baseline="-2314" dirty="0">
                <a:latin typeface="Courier New"/>
                <a:cs typeface="Courier New"/>
              </a:rPr>
              <a:t>2</a:t>
            </a:r>
            <a:r>
              <a:rPr sz="3600" spc="-1364" baseline="-2314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6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3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</a:t>
            </a:r>
            <a:r>
              <a:rPr sz="2400" dirty="0">
                <a:latin typeface="Courier New"/>
                <a:cs typeface="Courier New"/>
              </a:rPr>
              <a:t>	0</a:t>
            </a:r>
            <a:endParaRPr sz="2400">
              <a:latin typeface="Courier New"/>
              <a:cs typeface="Courier New"/>
            </a:endParaRPr>
          </a:p>
          <a:p>
            <a:pPr marR="20955" algn="r">
              <a:lnSpc>
                <a:spcPct val="100000"/>
              </a:lnSpc>
              <a:spcBef>
                <a:spcPts val="120"/>
              </a:spcBef>
              <a:tabLst>
                <a:tab pos="1473835" algn="l"/>
              </a:tabLst>
            </a:pPr>
            <a:r>
              <a:rPr sz="3600" baseline="-4629" dirty="0">
                <a:latin typeface="Courier New"/>
                <a:cs typeface="Courier New"/>
              </a:rPr>
              <a:t>2</a:t>
            </a:r>
            <a:r>
              <a:rPr sz="3600" spc="-914" baseline="-4629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73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5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36830" algn="r">
              <a:lnSpc>
                <a:spcPct val="100000"/>
              </a:lnSpc>
              <a:spcBef>
                <a:spcPts val="220"/>
              </a:spcBef>
              <a:tabLst>
                <a:tab pos="1426210" algn="l"/>
              </a:tabLst>
            </a:pPr>
            <a:r>
              <a:rPr sz="3600" baseline="-5787" dirty="0">
                <a:latin typeface="Courier New"/>
                <a:cs typeface="Courier New"/>
              </a:rPr>
              <a:t>2</a:t>
            </a:r>
            <a:r>
              <a:rPr sz="3600" spc="-1364" baseline="-5787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63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7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35"/>
              </a:spcBef>
              <a:tabLst>
                <a:tab pos="728345" algn="l"/>
                <a:tab pos="1457960" algn="l"/>
              </a:tabLst>
            </a:pPr>
            <a:r>
              <a:rPr sz="3600" baseline="-3472" dirty="0">
                <a:latin typeface="Courier New"/>
                <a:cs typeface="Courier New"/>
              </a:rPr>
              <a:t>2</a:t>
            </a:r>
            <a:r>
              <a:rPr sz="3600" spc="-1364" baseline="-3472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3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130"/>
              </a:spcBef>
              <a:tabLst>
                <a:tab pos="744220" algn="l"/>
                <a:tab pos="1473835" algn="l"/>
              </a:tabLst>
            </a:pPr>
            <a:r>
              <a:rPr sz="3600" baseline="-2314" dirty="0">
                <a:latin typeface="Courier New"/>
                <a:cs typeface="Courier New"/>
              </a:rPr>
              <a:t>2</a:t>
            </a:r>
            <a:r>
              <a:rPr sz="3600" spc="-1364" baseline="-2314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1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20320" algn="r">
              <a:lnSpc>
                <a:spcPct val="100000"/>
              </a:lnSpc>
              <a:spcBef>
                <a:spcPts val="120"/>
              </a:spcBef>
              <a:tabLst>
                <a:tab pos="729615" algn="l"/>
              </a:tabLst>
            </a:pPr>
            <a:r>
              <a:rPr sz="2400" dirty="0">
                <a:latin typeface="Courier New"/>
                <a:cs typeface="Courier New"/>
              </a:rPr>
              <a:t>0	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6200" y="368617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03823" y="5179009"/>
            <a:ext cx="28422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125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6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1111101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45125" y="1801876"/>
            <a:ext cx="2842260" cy="3303904"/>
          </a:xfrm>
          <a:custGeom>
            <a:avLst/>
            <a:gdLst/>
            <a:ahLst/>
            <a:cxnLst/>
            <a:rect l="l" t="t" r="r" b="b"/>
            <a:pathLst>
              <a:path w="2842259" h="3303904">
                <a:moveTo>
                  <a:pt x="2736612" y="3156313"/>
                </a:moveTo>
                <a:lnTo>
                  <a:pt x="2683764" y="3178429"/>
                </a:lnTo>
                <a:lnTo>
                  <a:pt x="2828925" y="3303524"/>
                </a:lnTo>
                <a:lnTo>
                  <a:pt x="2837113" y="3182620"/>
                </a:lnTo>
                <a:lnTo>
                  <a:pt x="2747391" y="3182620"/>
                </a:lnTo>
                <a:lnTo>
                  <a:pt x="2736612" y="3156313"/>
                </a:lnTo>
                <a:close/>
              </a:path>
              <a:path w="2842259" h="3303904">
                <a:moveTo>
                  <a:pt x="2789335" y="3134250"/>
                </a:moveTo>
                <a:lnTo>
                  <a:pt x="2736612" y="3156313"/>
                </a:lnTo>
                <a:lnTo>
                  <a:pt x="2747391" y="3182620"/>
                </a:lnTo>
                <a:lnTo>
                  <a:pt x="2800223" y="3160776"/>
                </a:lnTo>
                <a:lnTo>
                  <a:pt x="2789335" y="3134250"/>
                </a:lnTo>
                <a:close/>
              </a:path>
              <a:path w="2842259" h="3303904">
                <a:moveTo>
                  <a:pt x="2841879" y="3112262"/>
                </a:moveTo>
                <a:lnTo>
                  <a:pt x="2789335" y="3134250"/>
                </a:lnTo>
                <a:lnTo>
                  <a:pt x="2800223" y="3160776"/>
                </a:lnTo>
                <a:lnTo>
                  <a:pt x="2747391" y="3182620"/>
                </a:lnTo>
                <a:lnTo>
                  <a:pt x="2837113" y="3182620"/>
                </a:lnTo>
                <a:lnTo>
                  <a:pt x="2841879" y="3112262"/>
                </a:lnTo>
                <a:close/>
              </a:path>
              <a:path w="2842259" h="3303904">
                <a:moveTo>
                  <a:pt x="19176" y="0"/>
                </a:moveTo>
                <a:lnTo>
                  <a:pt x="0" y="53848"/>
                </a:lnTo>
                <a:lnTo>
                  <a:pt x="59944" y="73406"/>
                </a:lnTo>
                <a:lnTo>
                  <a:pt x="133350" y="91312"/>
                </a:lnTo>
                <a:lnTo>
                  <a:pt x="174244" y="99695"/>
                </a:lnTo>
                <a:lnTo>
                  <a:pt x="217550" y="108076"/>
                </a:lnTo>
                <a:lnTo>
                  <a:pt x="413130" y="143128"/>
                </a:lnTo>
                <a:lnTo>
                  <a:pt x="521335" y="163449"/>
                </a:lnTo>
                <a:lnTo>
                  <a:pt x="635000" y="186816"/>
                </a:lnTo>
                <a:lnTo>
                  <a:pt x="752094" y="214249"/>
                </a:lnTo>
                <a:lnTo>
                  <a:pt x="811276" y="229870"/>
                </a:lnTo>
                <a:lnTo>
                  <a:pt x="870965" y="246761"/>
                </a:lnTo>
                <a:lnTo>
                  <a:pt x="930910" y="265175"/>
                </a:lnTo>
                <a:lnTo>
                  <a:pt x="990726" y="285241"/>
                </a:lnTo>
                <a:lnTo>
                  <a:pt x="1050163" y="307086"/>
                </a:lnTo>
                <a:lnTo>
                  <a:pt x="1109345" y="330708"/>
                </a:lnTo>
                <a:lnTo>
                  <a:pt x="1167638" y="356235"/>
                </a:lnTo>
                <a:lnTo>
                  <a:pt x="1225296" y="383921"/>
                </a:lnTo>
                <a:lnTo>
                  <a:pt x="1281810" y="413893"/>
                </a:lnTo>
                <a:lnTo>
                  <a:pt x="1337055" y="446024"/>
                </a:lnTo>
                <a:lnTo>
                  <a:pt x="1391030" y="480695"/>
                </a:lnTo>
                <a:lnTo>
                  <a:pt x="1443481" y="517778"/>
                </a:lnTo>
                <a:lnTo>
                  <a:pt x="1493901" y="557529"/>
                </a:lnTo>
                <a:lnTo>
                  <a:pt x="1542542" y="600075"/>
                </a:lnTo>
                <a:lnTo>
                  <a:pt x="1589024" y="645413"/>
                </a:lnTo>
                <a:lnTo>
                  <a:pt x="1633093" y="693927"/>
                </a:lnTo>
                <a:lnTo>
                  <a:pt x="1676146" y="746633"/>
                </a:lnTo>
                <a:lnTo>
                  <a:pt x="1719199" y="805179"/>
                </a:lnTo>
                <a:lnTo>
                  <a:pt x="1762378" y="868679"/>
                </a:lnTo>
                <a:lnTo>
                  <a:pt x="1805431" y="937133"/>
                </a:lnTo>
                <a:lnTo>
                  <a:pt x="1848357" y="1010031"/>
                </a:lnTo>
                <a:lnTo>
                  <a:pt x="1891156" y="1086993"/>
                </a:lnTo>
                <a:lnTo>
                  <a:pt x="1933828" y="1167638"/>
                </a:lnTo>
                <a:lnTo>
                  <a:pt x="1976120" y="1251585"/>
                </a:lnTo>
                <a:lnTo>
                  <a:pt x="2018029" y="1338579"/>
                </a:lnTo>
                <a:lnTo>
                  <a:pt x="2059685" y="1428114"/>
                </a:lnTo>
                <a:lnTo>
                  <a:pt x="2100960" y="1519936"/>
                </a:lnTo>
                <a:lnTo>
                  <a:pt x="2141728" y="1613535"/>
                </a:lnTo>
                <a:lnTo>
                  <a:pt x="2221865" y="1804797"/>
                </a:lnTo>
                <a:lnTo>
                  <a:pt x="2299589" y="1999107"/>
                </a:lnTo>
                <a:lnTo>
                  <a:pt x="2374773" y="2193544"/>
                </a:lnTo>
                <a:lnTo>
                  <a:pt x="2446908" y="2385060"/>
                </a:lnTo>
                <a:lnTo>
                  <a:pt x="2481833" y="2478913"/>
                </a:lnTo>
                <a:lnTo>
                  <a:pt x="2581529" y="2748407"/>
                </a:lnTo>
                <a:lnTo>
                  <a:pt x="2612898" y="2832989"/>
                </a:lnTo>
                <a:lnTo>
                  <a:pt x="2643251" y="2914269"/>
                </a:lnTo>
                <a:lnTo>
                  <a:pt x="2672588" y="2992120"/>
                </a:lnTo>
                <a:lnTo>
                  <a:pt x="2700781" y="3065907"/>
                </a:lnTo>
                <a:lnTo>
                  <a:pt x="2728086" y="3135503"/>
                </a:lnTo>
                <a:lnTo>
                  <a:pt x="2736612" y="3156313"/>
                </a:lnTo>
                <a:lnTo>
                  <a:pt x="2789335" y="3134250"/>
                </a:lnTo>
                <a:lnTo>
                  <a:pt x="2781300" y="3114675"/>
                </a:lnTo>
                <a:lnTo>
                  <a:pt x="2754249" y="3045460"/>
                </a:lnTo>
                <a:lnTo>
                  <a:pt x="2726054" y="2971927"/>
                </a:lnTo>
                <a:lnTo>
                  <a:pt x="2696718" y="2894330"/>
                </a:lnTo>
                <a:lnTo>
                  <a:pt x="2666492" y="2813177"/>
                </a:lnTo>
                <a:lnTo>
                  <a:pt x="2635123" y="2728595"/>
                </a:lnTo>
                <a:lnTo>
                  <a:pt x="2602865" y="2641092"/>
                </a:lnTo>
                <a:lnTo>
                  <a:pt x="2535428" y="2458974"/>
                </a:lnTo>
                <a:lnTo>
                  <a:pt x="2500376" y="2364994"/>
                </a:lnTo>
                <a:lnTo>
                  <a:pt x="2427985" y="2172843"/>
                </a:lnTo>
                <a:lnTo>
                  <a:pt x="2352675" y="1977898"/>
                </a:lnTo>
                <a:lnTo>
                  <a:pt x="2274570" y="1782826"/>
                </a:lnTo>
                <a:lnTo>
                  <a:pt x="2194179" y="1590675"/>
                </a:lnTo>
                <a:lnTo>
                  <a:pt x="2153157" y="1496440"/>
                </a:lnTo>
                <a:lnTo>
                  <a:pt x="2111502" y="1403985"/>
                </a:lnTo>
                <a:lnTo>
                  <a:pt x="2069592" y="1313688"/>
                </a:lnTo>
                <a:lnTo>
                  <a:pt x="2027174" y="1225931"/>
                </a:lnTo>
                <a:lnTo>
                  <a:pt x="1984248" y="1140968"/>
                </a:lnTo>
                <a:lnTo>
                  <a:pt x="1941195" y="1059307"/>
                </a:lnTo>
                <a:lnTo>
                  <a:pt x="1897633" y="980948"/>
                </a:lnTo>
                <a:lnTo>
                  <a:pt x="1853819" y="906652"/>
                </a:lnTo>
                <a:lnTo>
                  <a:pt x="1809623" y="836549"/>
                </a:lnTo>
                <a:lnTo>
                  <a:pt x="1765173" y="771144"/>
                </a:lnTo>
                <a:lnTo>
                  <a:pt x="1720342" y="710564"/>
                </a:lnTo>
                <a:lnTo>
                  <a:pt x="1675383" y="655320"/>
                </a:lnTo>
                <a:lnTo>
                  <a:pt x="1628902" y="604520"/>
                </a:lnTo>
                <a:lnTo>
                  <a:pt x="1580133" y="557022"/>
                </a:lnTo>
                <a:lnTo>
                  <a:pt x="1529206" y="512699"/>
                </a:lnTo>
                <a:lnTo>
                  <a:pt x="1476375" y="471043"/>
                </a:lnTo>
                <a:lnTo>
                  <a:pt x="1421892" y="432562"/>
                </a:lnTo>
                <a:lnTo>
                  <a:pt x="1365757" y="396621"/>
                </a:lnTo>
                <a:lnTo>
                  <a:pt x="1308480" y="363347"/>
                </a:lnTo>
                <a:lnTo>
                  <a:pt x="1249933" y="332486"/>
                </a:lnTo>
                <a:lnTo>
                  <a:pt x="1190625" y="303911"/>
                </a:lnTo>
                <a:lnTo>
                  <a:pt x="1130427" y="277622"/>
                </a:lnTo>
                <a:lnTo>
                  <a:pt x="1069848" y="253491"/>
                </a:lnTo>
                <a:lnTo>
                  <a:pt x="1008888" y="231139"/>
                </a:lnTo>
                <a:lnTo>
                  <a:pt x="947674" y="210565"/>
                </a:lnTo>
                <a:lnTo>
                  <a:pt x="886587" y="191897"/>
                </a:lnTo>
                <a:lnTo>
                  <a:pt x="825753" y="174498"/>
                </a:lnTo>
                <a:lnTo>
                  <a:pt x="765175" y="158623"/>
                </a:lnTo>
                <a:lnTo>
                  <a:pt x="646557" y="130810"/>
                </a:lnTo>
                <a:lnTo>
                  <a:pt x="532002" y="107187"/>
                </a:lnTo>
                <a:lnTo>
                  <a:pt x="228473" y="51943"/>
                </a:lnTo>
                <a:lnTo>
                  <a:pt x="185800" y="43687"/>
                </a:lnTo>
                <a:lnTo>
                  <a:pt x="146176" y="35560"/>
                </a:lnTo>
                <a:lnTo>
                  <a:pt x="109600" y="27177"/>
                </a:lnTo>
                <a:lnTo>
                  <a:pt x="76326" y="18541"/>
                </a:lnTo>
                <a:lnTo>
                  <a:pt x="46736" y="9778"/>
                </a:lnTo>
                <a:lnTo>
                  <a:pt x="19176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4645" y="148844"/>
            <a:ext cx="3396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Binary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10000" y="2722498"/>
            <a:ext cx="1543685" cy="1468755"/>
          </a:xfrm>
          <a:custGeom>
            <a:avLst/>
            <a:gdLst/>
            <a:ahLst/>
            <a:cxnLst/>
            <a:rect l="l" t="t" r="r" b="b"/>
            <a:pathLst>
              <a:path w="1543685" h="1468754">
                <a:moveTo>
                  <a:pt x="65277" y="1288288"/>
                </a:moveTo>
                <a:lnTo>
                  <a:pt x="0" y="1468501"/>
                </a:lnTo>
                <a:lnTo>
                  <a:pt x="183387" y="1412620"/>
                </a:lnTo>
                <a:lnTo>
                  <a:pt x="162637" y="1390777"/>
                </a:lnTo>
                <a:lnTo>
                  <a:pt x="123316" y="1390777"/>
                </a:lnTo>
                <a:lnTo>
                  <a:pt x="83947" y="1349375"/>
                </a:lnTo>
                <a:lnTo>
                  <a:pt x="104636" y="1329719"/>
                </a:lnTo>
                <a:lnTo>
                  <a:pt x="65277" y="1288288"/>
                </a:lnTo>
                <a:close/>
              </a:path>
              <a:path w="1543685" h="1468754">
                <a:moveTo>
                  <a:pt x="104636" y="1329719"/>
                </a:moveTo>
                <a:lnTo>
                  <a:pt x="83947" y="1349375"/>
                </a:lnTo>
                <a:lnTo>
                  <a:pt x="123316" y="1390777"/>
                </a:lnTo>
                <a:lnTo>
                  <a:pt x="143985" y="1371141"/>
                </a:lnTo>
                <a:lnTo>
                  <a:pt x="104636" y="1329719"/>
                </a:lnTo>
                <a:close/>
              </a:path>
              <a:path w="1543685" h="1468754">
                <a:moveTo>
                  <a:pt x="143985" y="1371141"/>
                </a:moveTo>
                <a:lnTo>
                  <a:pt x="123316" y="1390777"/>
                </a:lnTo>
                <a:lnTo>
                  <a:pt x="162637" y="1390777"/>
                </a:lnTo>
                <a:lnTo>
                  <a:pt x="143985" y="1371141"/>
                </a:lnTo>
                <a:close/>
              </a:path>
              <a:path w="1543685" h="1468754">
                <a:moveTo>
                  <a:pt x="1504314" y="0"/>
                </a:moveTo>
                <a:lnTo>
                  <a:pt x="104636" y="1329719"/>
                </a:lnTo>
                <a:lnTo>
                  <a:pt x="143985" y="1371141"/>
                </a:lnTo>
                <a:lnTo>
                  <a:pt x="1543685" y="41401"/>
                </a:lnTo>
                <a:lnTo>
                  <a:pt x="1504314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4645" y="148844"/>
            <a:ext cx="3396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7181850" cy="15557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dirty="0">
                <a:latin typeface="Carlito"/>
                <a:cs typeface="Carlito"/>
              </a:rPr>
              <a:t>each </a:t>
            </a:r>
            <a:r>
              <a:rPr sz="2800" spc="-5" dirty="0">
                <a:latin typeface="Carlito"/>
                <a:cs typeface="Carlito"/>
              </a:rPr>
              <a:t>octal </a:t>
            </a:r>
            <a:r>
              <a:rPr sz="2800" spc="-10" dirty="0">
                <a:latin typeface="Carlito"/>
                <a:cs typeface="Carlito"/>
              </a:rPr>
              <a:t>digit </a:t>
            </a:r>
            <a:r>
              <a:rPr sz="2800" spc="-5" dirty="0">
                <a:latin typeface="Carlito"/>
                <a:cs typeface="Carlito"/>
              </a:rPr>
              <a:t>to a </a:t>
            </a:r>
            <a:r>
              <a:rPr sz="2800" spc="-10" dirty="0">
                <a:latin typeface="Carlito"/>
                <a:cs typeface="Carlito"/>
              </a:rPr>
              <a:t>3-bit </a:t>
            </a:r>
            <a:r>
              <a:rPr sz="2800" spc="-5" dirty="0">
                <a:latin typeface="Carlito"/>
                <a:cs typeface="Carlito"/>
              </a:rPr>
              <a:t>equivalent  </a:t>
            </a:r>
            <a:r>
              <a:rPr sz="2800" spc="-10" dirty="0">
                <a:latin typeface="Carlito"/>
                <a:cs typeface="Carlito"/>
              </a:rPr>
              <a:t>binary</a:t>
            </a:r>
            <a:r>
              <a:rPr sz="2800" spc="-5" dirty="0">
                <a:latin typeface="Carlito"/>
                <a:cs typeface="Carlito"/>
              </a:rPr>
              <a:t> representation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1955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309" y="1368297"/>
            <a:ext cx="1623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705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4575" y="2664078"/>
            <a:ext cx="203327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729615" algn="l"/>
                <a:tab pos="1459865" algn="l"/>
              </a:tabLst>
            </a:pPr>
            <a:r>
              <a:rPr sz="2400" dirty="0">
                <a:latin typeface="Courier New"/>
                <a:cs typeface="Courier New"/>
              </a:rPr>
              <a:t>7	0	5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111 000</a:t>
            </a:r>
            <a:r>
              <a:rPr sz="2400" spc="-12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242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862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482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29503" y="5255209"/>
            <a:ext cx="30861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705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6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111000101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148844"/>
            <a:ext cx="5121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0" dirty="0"/>
              <a:t> </a:t>
            </a:r>
            <a:r>
              <a:rPr dirty="0"/>
              <a:t>Binary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24300" y="4410075"/>
            <a:ext cx="1295400" cy="171450"/>
          </a:xfrm>
          <a:custGeom>
            <a:avLst/>
            <a:gdLst/>
            <a:ahLst/>
            <a:cxnLst/>
            <a:rect l="l" t="t" r="r" b="b"/>
            <a:pathLst>
              <a:path w="12954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2954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295400" h="171450">
                <a:moveTo>
                  <a:pt x="129540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1295400" y="114300"/>
                </a:lnTo>
                <a:lnTo>
                  <a:pt x="129540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8731" y="609600"/>
            <a:ext cx="56855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0" dirty="0"/>
              <a:t> </a:t>
            </a:r>
            <a:r>
              <a:rPr dirty="0"/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177" y="2396067"/>
            <a:ext cx="6684645" cy="15557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 dirty="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hexadecimal digit </a:t>
            </a:r>
            <a:r>
              <a:rPr sz="2800" spc="-5" dirty="0">
                <a:latin typeface="Carlito"/>
                <a:cs typeface="Carlito"/>
              </a:rPr>
              <a:t>to a </a:t>
            </a:r>
            <a:r>
              <a:rPr sz="2800" dirty="0">
                <a:latin typeface="Carlito"/>
                <a:cs typeface="Carlito"/>
              </a:rPr>
              <a:t>4-bit  </a:t>
            </a:r>
            <a:r>
              <a:rPr sz="2800" spc="-5" dirty="0">
                <a:latin typeface="Carlito"/>
                <a:cs typeface="Carlito"/>
              </a:rPr>
              <a:t>equivalent </a:t>
            </a:r>
            <a:r>
              <a:rPr sz="2800" spc="-10" dirty="0">
                <a:latin typeface="Carlito"/>
                <a:cs typeface="Carlito"/>
              </a:rPr>
              <a:t>binary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representation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2362200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Number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7312"/>
            <a:ext cx="7772400" cy="1107996"/>
          </a:xfrm>
        </p:spPr>
        <p:txBody>
          <a:bodyPr/>
          <a:lstStyle/>
          <a:p>
            <a:r>
              <a:rPr lang="en-US" dirty="0" smtClean="0"/>
              <a:t>A number is represented by a string of a digits where each digit position has an associated weight.</a:t>
            </a:r>
          </a:p>
          <a:p>
            <a:r>
              <a:rPr lang="en-US" dirty="0" smtClean="0"/>
              <a:t>The weight is based on the radix of the number System.</a:t>
            </a:r>
          </a:p>
          <a:p>
            <a:endParaRPr lang="en-US" dirty="0"/>
          </a:p>
        </p:txBody>
      </p:sp>
      <p:sp>
        <p:nvSpPr>
          <p:cNvPr id="4" name="AutoShape 2" descr="https://upload.wikimedia.org/wikipedia/commons/thumb/7/78/Positional_notation_glossary-en.svg/300px-Positional_notation_glossary-en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pload.wikimedia.org/wikipedia/commons/thumb/7/78/Positional_notation_glossary-en.svg/300px-Positional_notation_glossary-en.svg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upload.wikimedia.org/wikipedia/commons/thumb/7/78/Positional_notation_glossary-en.svg/1024px-Positional_notation_glossary-en.svg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upload.wikimedia.org/wikipedia/commons/thumb/7/78/Positional_notation_glossary-en.svg/1024px-Positional_notation_glossary-en.svg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Binary Number Systems. - ppt video onlin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410" y="2465308"/>
            <a:ext cx="4270375" cy="23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595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0211" y="457200"/>
            <a:ext cx="28063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909" y="1368297"/>
            <a:ext cx="1927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10AF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0130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3586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7682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A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1777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F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8394" y="3761308"/>
            <a:ext cx="3499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0001 0000 1010</a:t>
            </a:r>
            <a:r>
              <a:rPr sz="2400" spc="-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1111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146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90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434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340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03370" y="5331358"/>
            <a:ext cx="46710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10AF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5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0001000010101111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7470" y="460058"/>
            <a:ext cx="44090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24300" y="2276475"/>
            <a:ext cx="1295400" cy="171450"/>
          </a:xfrm>
          <a:custGeom>
            <a:avLst/>
            <a:gdLst/>
            <a:ahLst/>
            <a:cxnLst/>
            <a:rect l="l" t="t" r="r" b="b"/>
            <a:pathLst>
              <a:path w="1295400" h="171450">
                <a:moveTo>
                  <a:pt x="1123950" y="0"/>
                </a:moveTo>
                <a:lnTo>
                  <a:pt x="1123950" y="171450"/>
                </a:lnTo>
                <a:lnTo>
                  <a:pt x="1238250" y="114300"/>
                </a:lnTo>
                <a:lnTo>
                  <a:pt x="1152525" y="114300"/>
                </a:lnTo>
                <a:lnTo>
                  <a:pt x="1152525" y="57150"/>
                </a:lnTo>
                <a:lnTo>
                  <a:pt x="1238250" y="57150"/>
                </a:lnTo>
                <a:lnTo>
                  <a:pt x="1123950" y="0"/>
                </a:lnTo>
                <a:close/>
              </a:path>
              <a:path w="1295400" h="171450">
                <a:moveTo>
                  <a:pt x="1123950" y="57150"/>
                </a:moveTo>
                <a:lnTo>
                  <a:pt x="0" y="57150"/>
                </a:lnTo>
                <a:lnTo>
                  <a:pt x="0" y="114300"/>
                </a:lnTo>
                <a:lnTo>
                  <a:pt x="1123950" y="114300"/>
                </a:lnTo>
                <a:lnTo>
                  <a:pt x="1123950" y="57150"/>
                </a:lnTo>
                <a:close/>
              </a:path>
              <a:path w="1295400" h="171450">
                <a:moveTo>
                  <a:pt x="1238250" y="57150"/>
                </a:moveTo>
                <a:lnTo>
                  <a:pt x="1152525" y="57150"/>
                </a:lnTo>
                <a:lnTo>
                  <a:pt x="1152525" y="114300"/>
                </a:lnTo>
                <a:lnTo>
                  <a:pt x="1238250" y="114300"/>
                </a:lnTo>
                <a:lnTo>
                  <a:pt x="1295400" y="85725"/>
                </a:lnTo>
                <a:lnTo>
                  <a:pt x="123825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304800"/>
            <a:ext cx="462927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4827270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Divide </a:t>
            </a:r>
            <a:r>
              <a:rPr sz="2800" spc="-5" dirty="0">
                <a:latin typeface="Carlito"/>
                <a:cs typeface="Carlito"/>
              </a:rPr>
              <a:t>by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8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Keep track of the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remainder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447823"/>
            <a:ext cx="27301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3949700" y="24384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32301" y="282892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5476" y="3225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35476" y="361632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0809" y="1368297"/>
            <a:ext cx="8387715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0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50">
              <a:latin typeface="Courier New"/>
              <a:cs typeface="Courier New"/>
            </a:endParaRPr>
          </a:p>
          <a:p>
            <a:pPr marL="3313429">
              <a:lnSpc>
                <a:spcPct val="100000"/>
              </a:lnSpc>
            </a:pPr>
            <a:r>
              <a:rPr sz="2400" dirty="0">
                <a:latin typeface="Courier New"/>
                <a:cs typeface="Courier New"/>
              </a:rPr>
              <a:t>8</a:t>
            </a:r>
            <a:r>
              <a:rPr sz="2400" u="heavy" spc="14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1234</a:t>
            </a:r>
            <a:endParaRPr sz="2400">
              <a:latin typeface="Courier New"/>
              <a:cs typeface="Courier New"/>
            </a:endParaRPr>
          </a:p>
          <a:p>
            <a:pPr marL="3296285">
              <a:lnSpc>
                <a:spcPct val="100000"/>
              </a:lnSpc>
              <a:tabLst>
                <a:tab pos="5137785" algn="l"/>
              </a:tabLst>
            </a:pPr>
            <a:r>
              <a:rPr sz="3600" baseline="-4629" dirty="0">
                <a:latin typeface="Courier New"/>
                <a:cs typeface="Courier New"/>
              </a:rPr>
              <a:t>8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1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154</a:t>
            </a:r>
            <a:r>
              <a:rPr sz="2400" spc="-5" dirty="0">
                <a:latin typeface="Courier New"/>
                <a:cs typeface="Courier New"/>
              </a:rPr>
              <a:t>	</a:t>
            </a:r>
            <a:r>
              <a:rPr sz="240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  <a:p>
            <a:pPr marL="3299460">
              <a:lnSpc>
                <a:spcPct val="100000"/>
              </a:lnSpc>
              <a:spcBef>
                <a:spcPts val="195"/>
              </a:spcBef>
              <a:tabLst>
                <a:tab pos="4207510" algn="l"/>
                <a:tab pos="5120640" algn="l"/>
              </a:tabLst>
            </a:pPr>
            <a:r>
              <a:rPr sz="3600" baseline="-5787" dirty="0">
                <a:latin typeface="Courier New"/>
                <a:cs typeface="Courier New"/>
              </a:rPr>
              <a:t>8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19</a:t>
            </a:r>
            <a:r>
              <a:rPr sz="2400" spc="-5" dirty="0">
                <a:latin typeface="Courier New"/>
                <a:cs typeface="Courier New"/>
              </a:rPr>
              <a:t>	</a:t>
            </a:r>
            <a:r>
              <a:rPr sz="240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  <a:p>
            <a:pPr marL="3299460">
              <a:lnSpc>
                <a:spcPct val="100000"/>
              </a:lnSpc>
              <a:spcBef>
                <a:spcPts val="250"/>
              </a:spcBef>
              <a:tabLst>
                <a:tab pos="4393565" algn="l"/>
                <a:tab pos="5124450" algn="l"/>
              </a:tabLst>
            </a:pPr>
            <a:r>
              <a:rPr sz="3600" baseline="-4629" dirty="0">
                <a:latin typeface="Courier New"/>
                <a:cs typeface="Courier New"/>
              </a:rPr>
              <a:t>8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2</a:t>
            </a:r>
            <a:r>
              <a:rPr sz="2400" dirty="0">
                <a:latin typeface="Courier New"/>
                <a:cs typeface="Courier New"/>
              </a:rPr>
              <a:t>	3</a:t>
            </a:r>
            <a:endParaRPr sz="2400">
              <a:latin typeface="Courier New"/>
              <a:cs typeface="Courier New"/>
            </a:endParaRPr>
          </a:p>
          <a:p>
            <a:pPr marL="4394200">
              <a:lnSpc>
                <a:spcPct val="100000"/>
              </a:lnSpc>
              <a:spcBef>
                <a:spcPts val="195"/>
              </a:spcBef>
              <a:tabLst>
                <a:tab pos="5123815" algn="l"/>
              </a:tabLst>
            </a:pPr>
            <a:r>
              <a:rPr sz="2400" dirty="0">
                <a:latin typeface="Courier New"/>
                <a:cs typeface="Courier New"/>
              </a:rPr>
              <a:t>0	2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Courier New"/>
              <a:cs typeface="Courier New"/>
            </a:endParaRPr>
          </a:p>
          <a:p>
            <a:pPr marR="55880" algn="r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2322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9271" y="2868167"/>
            <a:ext cx="2522855" cy="2085339"/>
          </a:xfrm>
          <a:custGeom>
            <a:avLst/>
            <a:gdLst/>
            <a:ahLst/>
            <a:cxnLst/>
            <a:rect l="l" t="t" r="r" b="b"/>
            <a:pathLst>
              <a:path w="2522854" h="2085339">
                <a:moveTo>
                  <a:pt x="2409837" y="1952676"/>
                </a:moveTo>
                <a:lnTo>
                  <a:pt x="2360803" y="1982216"/>
                </a:lnTo>
                <a:lnTo>
                  <a:pt x="2522728" y="2084832"/>
                </a:lnTo>
                <a:lnTo>
                  <a:pt x="2514284" y="1977136"/>
                </a:lnTo>
                <a:lnTo>
                  <a:pt x="2424556" y="1977136"/>
                </a:lnTo>
                <a:lnTo>
                  <a:pt x="2409837" y="1952676"/>
                </a:lnTo>
                <a:close/>
              </a:path>
              <a:path w="2522854" h="2085339">
                <a:moveTo>
                  <a:pt x="2458805" y="1923177"/>
                </a:moveTo>
                <a:lnTo>
                  <a:pt x="2409837" y="1952676"/>
                </a:lnTo>
                <a:lnTo>
                  <a:pt x="2424556" y="1977136"/>
                </a:lnTo>
                <a:lnTo>
                  <a:pt x="2473579" y="1947799"/>
                </a:lnTo>
                <a:lnTo>
                  <a:pt x="2458805" y="1923177"/>
                </a:lnTo>
                <a:close/>
              </a:path>
              <a:path w="2522854" h="2085339">
                <a:moveTo>
                  <a:pt x="2507742" y="1893697"/>
                </a:moveTo>
                <a:lnTo>
                  <a:pt x="2458805" y="1923177"/>
                </a:lnTo>
                <a:lnTo>
                  <a:pt x="2473579" y="1947799"/>
                </a:lnTo>
                <a:lnTo>
                  <a:pt x="2424556" y="1977136"/>
                </a:lnTo>
                <a:lnTo>
                  <a:pt x="2514284" y="1977136"/>
                </a:lnTo>
                <a:lnTo>
                  <a:pt x="2507742" y="1893697"/>
                </a:lnTo>
                <a:close/>
              </a:path>
              <a:path w="2522854" h="2085339">
                <a:moveTo>
                  <a:pt x="16255" y="0"/>
                </a:moveTo>
                <a:lnTo>
                  <a:pt x="0" y="54864"/>
                </a:lnTo>
                <a:lnTo>
                  <a:pt x="38862" y="65659"/>
                </a:lnTo>
                <a:lnTo>
                  <a:pt x="101473" y="79629"/>
                </a:lnTo>
                <a:lnTo>
                  <a:pt x="154939" y="90043"/>
                </a:lnTo>
                <a:lnTo>
                  <a:pt x="465581" y="144780"/>
                </a:lnTo>
                <a:lnTo>
                  <a:pt x="567436" y="164211"/>
                </a:lnTo>
                <a:lnTo>
                  <a:pt x="672464" y="186309"/>
                </a:lnTo>
                <a:lnTo>
                  <a:pt x="725804" y="198501"/>
                </a:lnTo>
                <a:lnTo>
                  <a:pt x="779399" y="211455"/>
                </a:lnTo>
                <a:lnTo>
                  <a:pt x="833120" y="225298"/>
                </a:lnTo>
                <a:lnTo>
                  <a:pt x="886841" y="240157"/>
                </a:lnTo>
                <a:lnTo>
                  <a:pt x="940180" y="256032"/>
                </a:lnTo>
                <a:lnTo>
                  <a:pt x="993267" y="272923"/>
                </a:lnTo>
                <a:lnTo>
                  <a:pt x="1045718" y="290830"/>
                </a:lnTo>
                <a:lnTo>
                  <a:pt x="1097406" y="310007"/>
                </a:lnTo>
                <a:lnTo>
                  <a:pt x="1148206" y="330327"/>
                </a:lnTo>
                <a:lnTo>
                  <a:pt x="1197736" y="352044"/>
                </a:lnTo>
                <a:lnTo>
                  <a:pt x="1246124" y="375031"/>
                </a:lnTo>
                <a:lnTo>
                  <a:pt x="1292859" y="399542"/>
                </a:lnTo>
                <a:lnTo>
                  <a:pt x="1338072" y="425323"/>
                </a:lnTo>
                <a:lnTo>
                  <a:pt x="1381632" y="452628"/>
                </a:lnTo>
                <a:lnTo>
                  <a:pt x="1422907" y="481457"/>
                </a:lnTo>
                <a:lnTo>
                  <a:pt x="1462151" y="511937"/>
                </a:lnTo>
                <a:lnTo>
                  <a:pt x="1500377" y="544830"/>
                </a:lnTo>
                <a:lnTo>
                  <a:pt x="1538477" y="580898"/>
                </a:lnTo>
                <a:lnTo>
                  <a:pt x="1576577" y="620014"/>
                </a:lnTo>
                <a:lnTo>
                  <a:pt x="1614804" y="661924"/>
                </a:lnTo>
                <a:lnTo>
                  <a:pt x="1652904" y="706501"/>
                </a:lnTo>
                <a:lnTo>
                  <a:pt x="1690751" y="753491"/>
                </a:lnTo>
                <a:lnTo>
                  <a:pt x="1728470" y="802513"/>
                </a:lnTo>
                <a:lnTo>
                  <a:pt x="1765934" y="853567"/>
                </a:lnTo>
                <a:lnTo>
                  <a:pt x="1803146" y="906399"/>
                </a:lnTo>
                <a:lnTo>
                  <a:pt x="1839976" y="960628"/>
                </a:lnTo>
                <a:lnTo>
                  <a:pt x="1912620" y="1072896"/>
                </a:lnTo>
                <a:lnTo>
                  <a:pt x="1983485" y="1188466"/>
                </a:lnTo>
                <a:lnTo>
                  <a:pt x="2052193" y="1305814"/>
                </a:lnTo>
                <a:lnTo>
                  <a:pt x="2118741" y="1422908"/>
                </a:lnTo>
                <a:lnTo>
                  <a:pt x="2182622" y="1538478"/>
                </a:lnTo>
                <a:lnTo>
                  <a:pt x="2329560" y="1808480"/>
                </a:lnTo>
                <a:lnTo>
                  <a:pt x="2382647" y="1904492"/>
                </a:lnTo>
                <a:lnTo>
                  <a:pt x="2407666" y="1949069"/>
                </a:lnTo>
                <a:lnTo>
                  <a:pt x="2409837" y="1952676"/>
                </a:lnTo>
                <a:lnTo>
                  <a:pt x="2458805" y="1923177"/>
                </a:lnTo>
                <a:lnTo>
                  <a:pt x="2457577" y="1921129"/>
                </a:lnTo>
                <a:lnTo>
                  <a:pt x="2432684" y="1876806"/>
                </a:lnTo>
                <a:lnTo>
                  <a:pt x="2406650" y="1829943"/>
                </a:lnTo>
                <a:lnTo>
                  <a:pt x="2379853" y="1781175"/>
                </a:lnTo>
                <a:lnTo>
                  <a:pt x="2352039" y="1730248"/>
                </a:lnTo>
                <a:lnTo>
                  <a:pt x="2294001" y="1623187"/>
                </a:lnTo>
                <a:lnTo>
                  <a:pt x="2232659" y="1510792"/>
                </a:lnTo>
                <a:lnTo>
                  <a:pt x="2168398" y="1394714"/>
                </a:lnTo>
                <a:lnTo>
                  <a:pt x="2101469" y="1276858"/>
                </a:lnTo>
                <a:lnTo>
                  <a:pt x="2032127" y="1158621"/>
                </a:lnTo>
                <a:lnTo>
                  <a:pt x="1960499" y="1041908"/>
                </a:lnTo>
                <a:lnTo>
                  <a:pt x="1887220" y="928497"/>
                </a:lnTo>
                <a:lnTo>
                  <a:pt x="1849754" y="873506"/>
                </a:lnTo>
                <a:lnTo>
                  <a:pt x="1811908" y="819785"/>
                </a:lnTo>
                <a:lnTo>
                  <a:pt x="1773808" y="767715"/>
                </a:lnTo>
                <a:lnTo>
                  <a:pt x="1735201" y="717550"/>
                </a:lnTo>
                <a:lnTo>
                  <a:pt x="1696338" y="669417"/>
                </a:lnTo>
                <a:lnTo>
                  <a:pt x="1657096" y="623443"/>
                </a:lnTo>
                <a:lnTo>
                  <a:pt x="1617472" y="580136"/>
                </a:lnTo>
                <a:lnTo>
                  <a:pt x="1577721" y="539369"/>
                </a:lnTo>
                <a:lnTo>
                  <a:pt x="1537588" y="501523"/>
                </a:lnTo>
                <a:lnTo>
                  <a:pt x="1497202" y="466725"/>
                </a:lnTo>
                <a:lnTo>
                  <a:pt x="1455547" y="434467"/>
                </a:lnTo>
                <a:lnTo>
                  <a:pt x="1411985" y="404241"/>
                </a:lnTo>
                <a:lnTo>
                  <a:pt x="1366520" y="375666"/>
                </a:lnTo>
                <a:lnTo>
                  <a:pt x="1319276" y="348742"/>
                </a:lnTo>
                <a:lnTo>
                  <a:pt x="1270634" y="323469"/>
                </a:lnTo>
                <a:lnTo>
                  <a:pt x="1220724" y="299720"/>
                </a:lnTo>
                <a:lnTo>
                  <a:pt x="1169416" y="277368"/>
                </a:lnTo>
                <a:lnTo>
                  <a:pt x="1117219" y="256412"/>
                </a:lnTo>
                <a:lnTo>
                  <a:pt x="1064259" y="236855"/>
                </a:lnTo>
                <a:lnTo>
                  <a:pt x="1010666" y="218440"/>
                </a:lnTo>
                <a:lnTo>
                  <a:pt x="956436" y="201168"/>
                </a:lnTo>
                <a:lnTo>
                  <a:pt x="902080" y="185039"/>
                </a:lnTo>
                <a:lnTo>
                  <a:pt x="847344" y="169926"/>
                </a:lnTo>
                <a:lnTo>
                  <a:pt x="792860" y="155829"/>
                </a:lnTo>
                <a:lnTo>
                  <a:pt x="738504" y="142748"/>
                </a:lnTo>
                <a:lnTo>
                  <a:pt x="684529" y="130429"/>
                </a:lnTo>
                <a:lnTo>
                  <a:pt x="578357" y="108204"/>
                </a:lnTo>
                <a:lnTo>
                  <a:pt x="475741" y="88519"/>
                </a:lnTo>
                <a:lnTo>
                  <a:pt x="165735" y="33909"/>
                </a:lnTo>
                <a:lnTo>
                  <a:pt x="113283" y="23749"/>
                </a:lnTo>
                <a:lnTo>
                  <a:pt x="67055" y="13716"/>
                </a:lnTo>
                <a:lnTo>
                  <a:pt x="28193" y="3556"/>
                </a:lnTo>
                <a:lnTo>
                  <a:pt x="16255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968" y="247967"/>
            <a:ext cx="55054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55" dirty="0"/>
              <a:t> </a:t>
            </a:r>
            <a:r>
              <a:rPr spc="-5" dirty="0"/>
              <a:t>Hexadecimal</a:t>
            </a:r>
          </a:p>
        </p:txBody>
      </p:sp>
      <p:sp>
        <p:nvSpPr>
          <p:cNvPr id="3" name="object 3"/>
          <p:cNvSpPr/>
          <p:nvPr/>
        </p:nvSpPr>
        <p:spPr>
          <a:xfrm>
            <a:off x="1211262" y="1971675"/>
            <a:ext cx="6646862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228600"/>
            <a:ext cx="414401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 smtClean="0"/>
              <a:t>to</a:t>
            </a:r>
            <a:r>
              <a:rPr lang="en-US" spc="-55" dirty="0"/>
              <a:t> </a:t>
            </a:r>
            <a:r>
              <a:rPr spc="-5" dirty="0" smtClean="0"/>
              <a:t>Hexadecimal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4827270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Divide </a:t>
            </a:r>
            <a:r>
              <a:rPr sz="2800" spc="-5" dirty="0">
                <a:latin typeface="Carlito"/>
                <a:cs typeface="Carlito"/>
              </a:rPr>
              <a:t>by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16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Keep track of the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remainder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0" y="2362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446405"/>
            <a:ext cx="27301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7049" y="1368297"/>
            <a:ext cx="2049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0084" y="5026533"/>
            <a:ext cx="2415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4D2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64225" y="2863723"/>
            <a:ext cx="2425065" cy="2124710"/>
          </a:xfrm>
          <a:custGeom>
            <a:avLst/>
            <a:gdLst/>
            <a:ahLst/>
            <a:cxnLst/>
            <a:rect l="l" t="t" r="r" b="b"/>
            <a:pathLst>
              <a:path w="2425065" h="2124710">
                <a:moveTo>
                  <a:pt x="2316854" y="1970969"/>
                </a:moveTo>
                <a:lnTo>
                  <a:pt x="2262378" y="1989454"/>
                </a:lnTo>
                <a:lnTo>
                  <a:pt x="2398649" y="2124202"/>
                </a:lnTo>
                <a:lnTo>
                  <a:pt x="2416061" y="1997837"/>
                </a:lnTo>
                <a:lnTo>
                  <a:pt x="2325624" y="1997837"/>
                </a:lnTo>
                <a:lnTo>
                  <a:pt x="2316854" y="1970969"/>
                </a:lnTo>
                <a:close/>
              </a:path>
              <a:path w="2425065" h="2124710">
                <a:moveTo>
                  <a:pt x="2370971" y="1952606"/>
                </a:moveTo>
                <a:lnTo>
                  <a:pt x="2316854" y="1970969"/>
                </a:lnTo>
                <a:lnTo>
                  <a:pt x="2325624" y="1997837"/>
                </a:lnTo>
                <a:lnTo>
                  <a:pt x="2379979" y="1980057"/>
                </a:lnTo>
                <a:lnTo>
                  <a:pt x="2370971" y="1952606"/>
                </a:lnTo>
                <a:close/>
              </a:path>
              <a:path w="2425065" h="2124710">
                <a:moveTo>
                  <a:pt x="2424810" y="1934337"/>
                </a:moveTo>
                <a:lnTo>
                  <a:pt x="2370971" y="1952606"/>
                </a:lnTo>
                <a:lnTo>
                  <a:pt x="2379979" y="1980057"/>
                </a:lnTo>
                <a:lnTo>
                  <a:pt x="2325624" y="1997837"/>
                </a:lnTo>
                <a:lnTo>
                  <a:pt x="2416061" y="1997837"/>
                </a:lnTo>
                <a:lnTo>
                  <a:pt x="2424810" y="1934337"/>
                </a:lnTo>
                <a:close/>
              </a:path>
              <a:path w="2425065" h="2124710">
                <a:moveTo>
                  <a:pt x="1273540" y="57150"/>
                </a:moveTo>
                <a:lnTo>
                  <a:pt x="659002" y="57150"/>
                </a:lnTo>
                <a:lnTo>
                  <a:pt x="780288" y="58800"/>
                </a:lnTo>
                <a:lnTo>
                  <a:pt x="902843" y="64262"/>
                </a:lnTo>
                <a:lnTo>
                  <a:pt x="1024635" y="74294"/>
                </a:lnTo>
                <a:lnTo>
                  <a:pt x="1084326" y="81279"/>
                </a:lnTo>
                <a:lnTo>
                  <a:pt x="1143507" y="89915"/>
                </a:lnTo>
                <a:lnTo>
                  <a:pt x="1201547" y="100075"/>
                </a:lnTo>
                <a:lnTo>
                  <a:pt x="1258189" y="112140"/>
                </a:lnTo>
                <a:lnTo>
                  <a:pt x="1313179" y="125984"/>
                </a:lnTo>
                <a:lnTo>
                  <a:pt x="1366266" y="141859"/>
                </a:lnTo>
                <a:lnTo>
                  <a:pt x="1417447" y="159765"/>
                </a:lnTo>
                <a:lnTo>
                  <a:pt x="1466088" y="179959"/>
                </a:lnTo>
                <a:lnTo>
                  <a:pt x="1512316" y="202311"/>
                </a:lnTo>
                <a:lnTo>
                  <a:pt x="1555623" y="227202"/>
                </a:lnTo>
                <a:lnTo>
                  <a:pt x="1596008" y="254507"/>
                </a:lnTo>
                <a:lnTo>
                  <a:pt x="1633093" y="284352"/>
                </a:lnTo>
                <a:lnTo>
                  <a:pt x="1670557" y="317753"/>
                </a:lnTo>
                <a:lnTo>
                  <a:pt x="1706118" y="354964"/>
                </a:lnTo>
                <a:lnTo>
                  <a:pt x="1740661" y="396493"/>
                </a:lnTo>
                <a:lnTo>
                  <a:pt x="1774190" y="441705"/>
                </a:lnTo>
                <a:lnTo>
                  <a:pt x="1806448" y="490600"/>
                </a:lnTo>
                <a:lnTo>
                  <a:pt x="1837817" y="542798"/>
                </a:lnTo>
                <a:lnTo>
                  <a:pt x="1868043" y="598042"/>
                </a:lnTo>
                <a:lnTo>
                  <a:pt x="1897252" y="656081"/>
                </a:lnTo>
                <a:lnTo>
                  <a:pt x="1925447" y="716661"/>
                </a:lnTo>
                <a:lnTo>
                  <a:pt x="1952498" y="779271"/>
                </a:lnTo>
                <a:lnTo>
                  <a:pt x="1978786" y="843914"/>
                </a:lnTo>
                <a:lnTo>
                  <a:pt x="2004059" y="909954"/>
                </a:lnTo>
                <a:lnTo>
                  <a:pt x="2051939" y="1046226"/>
                </a:lnTo>
                <a:lnTo>
                  <a:pt x="2096516" y="1185164"/>
                </a:lnTo>
                <a:lnTo>
                  <a:pt x="2137918" y="1324864"/>
                </a:lnTo>
                <a:lnTo>
                  <a:pt x="2176779" y="1462913"/>
                </a:lnTo>
                <a:lnTo>
                  <a:pt x="2195195" y="1530603"/>
                </a:lnTo>
                <a:lnTo>
                  <a:pt x="2213229" y="1597278"/>
                </a:lnTo>
                <a:lnTo>
                  <a:pt x="2230628" y="1662176"/>
                </a:lnTo>
                <a:lnTo>
                  <a:pt x="2247519" y="1725421"/>
                </a:lnTo>
                <a:lnTo>
                  <a:pt x="2264155" y="1786763"/>
                </a:lnTo>
                <a:lnTo>
                  <a:pt x="2280284" y="1845437"/>
                </a:lnTo>
                <a:lnTo>
                  <a:pt x="2296159" y="1901825"/>
                </a:lnTo>
                <a:lnTo>
                  <a:pt x="2311654" y="1955038"/>
                </a:lnTo>
                <a:lnTo>
                  <a:pt x="2316854" y="1970969"/>
                </a:lnTo>
                <a:lnTo>
                  <a:pt x="2370971" y="1952606"/>
                </a:lnTo>
                <a:lnTo>
                  <a:pt x="2366518" y="1939035"/>
                </a:lnTo>
                <a:lnTo>
                  <a:pt x="2351151" y="1886203"/>
                </a:lnTo>
                <a:lnTo>
                  <a:pt x="2335403" y="1830324"/>
                </a:lnTo>
                <a:lnTo>
                  <a:pt x="2319274" y="1771777"/>
                </a:lnTo>
                <a:lnTo>
                  <a:pt x="2302764" y="1710689"/>
                </a:lnTo>
                <a:lnTo>
                  <a:pt x="2285873" y="1647444"/>
                </a:lnTo>
                <a:lnTo>
                  <a:pt x="2268347" y="1582293"/>
                </a:lnTo>
                <a:lnTo>
                  <a:pt x="2250313" y="1515618"/>
                </a:lnTo>
                <a:lnTo>
                  <a:pt x="2231771" y="1447419"/>
                </a:lnTo>
                <a:lnTo>
                  <a:pt x="2192781" y="1308608"/>
                </a:lnTo>
                <a:lnTo>
                  <a:pt x="2150999" y="1167764"/>
                </a:lnTo>
                <a:lnTo>
                  <a:pt x="2105914" y="1027302"/>
                </a:lnTo>
                <a:lnTo>
                  <a:pt x="2057400" y="889634"/>
                </a:lnTo>
                <a:lnTo>
                  <a:pt x="2031746" y="822325"/>
                </a:lnTo>
                <a:lnTo>
                  <a:pt x="2004949" y="756538"/>
                </a:lnTo>
                <a:lnTo>
                  <a:pt x="1977263" y="692403"/>
                </a:lnTo>
                <a:lnTo>
                  <a:pt x="1948306" y="630427"/>
                </a:lnTo>
                <a:lnTo>
                  <a:pt x="1918207" y="570611"/>
                </a:lnTo>
                <a:lnTo>
                  <a:pt x="1886711" y="513334"/>
                </a:lnTo>
                <a:lnTo>
                  <a:pt x="1854073" y="458977"/>
                </a:lnTo>
                <a:lnTo>
                  <a:pt x="1820036" y="407669"/>
                </a:lnTo>
                <a:lnTo>
                  <a:pt x="1784477" y="359790"/>
                </a:lnTo>
                <a:lnTo>
                  <a:pt x="1747393" y="315467"/>
                </a:lnTo>
                <a:lnTo>
                  <a:pt x="1708530" y="275209"/>
                </a:lnTo>
                <a:lnTo>
                  <a:pt x="1668906" y="239775"/>
                </a:lnTo>
                <a:lnTo>
                  <a:pt x="1628013" y="207137"/>
                </a:lnTo>
                <a:lnTo>
                  <a:pt x="1584071" y="177546"/>
                </a:lnTo>
                <a:lnTo>
                  <a:pt x="1537207" y="151002"/>
                </a:lnTo>
                <a:lnTo>
                  <a:pt x="1487931" y="127126"/>
                </a:lnTo>
                <a:lnTo>
                  <a:pt x="1436243" y="105790"/>
                </a:lnTo>
                <a:lnTo>
                  <a:pt x="1382649" y="87122"/>
                </a:lnTo>
                <a:lnTo>
                  <a:pt x="1327150" y="70612"/>
                </a:lnTo>
                <a:lnTo>
                  <a:pt x="1273540" y="57150"/>
                </a:lnTo>
                <a:close/>
              </a:path>
              <a:path w="2425065" h="2124710">
                <a:moveTo>
                  <a:pt x="6350" y="3428"/>
                </a:moveTo>
                <a:lnTo>
                  <a:pt x="0" y="60325"/>
                </a:lnTo>
                <a:lnTo>
                  <a:pt x="60833" y="65404"/>
                </a:lnTo>
                <a:lnTo>
                  <a:pt x="136271" y="66928"/>
                </a:lnTo>
                <a:lnTo>
                  <a:pt x="178562" y="66675"/>
                </a:lnTo>
                <a:lnTo>
                  <a:pt x="540765" y="57912"/>
                </a:lnTo>
                <a:lnTo>
                  <a:pt x="1273540" y="57150"/>
                </a:lnTo>
                <a:lnTo>
                  <a:pt x="1211452" y="43814"/>
                </a:lnTo>
                <a:lnTo>
                  <a:pt x="1151635" y="33274"/>
                </a:lnTo>
                <a:lnTo>
                  <a:pt x="1091056" y="24511"/>
                </a:lnTo>
                <a:lnTo>
                  <a:pt x="1029207" y="17272"/>
                </a:lnTo>
                <a:lnTo>
                  <a:pt x="937793" y="9778"/>
                </a:lnTo>
                <a:lnTo>
                  <a:pt x="136778" y="9778"/>
                </a:lnTo>
                <a:lnTo>
                  <a:pt x="98805" y="9525"/>
                </a:lnTo>
                <a:lnTo>
                  <a:pt x="64388" y="8381"/>
                </a:lnTo>
                <a:lnTo>
                  <a:pt x="34036" y="6476"/>
                </a:lnTo>
                <a:lnTo>
                  <a:pt x="6350" y="3428"/>
                </a:lnTo>
                <a:close/>
              </a:path>
              <a:path w="2425065" h="2124710">
                <a:moveTo>
                  <a:pt x="658622" y="0"/>
                </a:moveTo>
                <a:lnTo>
                  <a:pt x="539623" y="888"/>
                </a:lnTo>
                <a:lnTo>
                  <a:pt x="178180" y="9525"/>
                </a:lnTo>
                <a:lnTo>
                  <a:pt x="136778" y="9778"/>
                </a:lnTo>
                <a:lnTo>
                  <a:pt x="937793" y="9778"/>
                </a:lnTo>
                <a:lnTo>
                  <a:pt x="905255" y="7112"/>
                </a:lnTo>
                <a:lnTo>
                  <a:pt x="781050" y="1650"/>
                </a:lnTo>
                <a:lnTo>
                  <a:pt x="65862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67301" y="2412994"/>
          <a:ext cx="4267833" cy="148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9780"/>
                <a:gridCol w="876934"/>
                <a:gridCol w="1271905"/>
                <a:gridCol w="668019"/>
                <a:gridCol w="365125"/>
                <a:gridCol w="306070"/>
              </a:tblGrid>
              <a:tr h="35594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7010" algn="r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  <a:tabLst>
                          <a:tab pos="1066165" algn="l"/>
                        </a:tabLst>
                      </a:pPr>
                      <a:r>
                        <a:rPr sz="2400" u="heavy" spc="-28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1234	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76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ts val="2560"/>
                        </a:lnSpc>
                        <a:tabLst>
                          <a:tab pos="527685" algn="l"/>
                        </a:tabLst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	</a:t>
                      </a: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77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40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ts val="270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ts val="2560"/>
                        </a:lnSpc>
                        <a:tabLst>
                          <a:tab pos="742315" algn="l"/>
                        </a:tabLst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	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13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5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309224"/>
            <a:ext cx="38100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91839" y="2743200"/>
            <a:ext cx="1771014" cy="1470025"/>
          </a:xfrm>
          <a:custGeom>
            <a:avLst/>
            <a:gdLst/>
            <a:ahLst/>
            <a:cxnLst/>
            <a:rect l="l" t="t" r="r" b="b"/>
            <a:pathLst>
              <a:path w="1771014" h="1470025">
                <a:moveTo>
                  <a:pt x="1620363" y="87137"/>
                </a:moveTo>
                <a:lnTo>
                  <a:pt x="0" y="1425829"/>
                </a:lnTo>
                <a:lnTo>
                  <a:pt x="36322" y="1469770"/>
                </a:lnTo>
                <a:lnTo>
                  <a:pt x="1656785" y="131225"/>
                </a:lnTo>
                <a:lnTo>
                  <a:pt x="1620363" y="87137"/>
                </a:lnTo>
                <a:close/>
              </a:path>
              <a:path w="1771014" h="1470025">
                <a:moveTo>
                  <a:pt x="1740228" y="68961"/>
                </a:moveTo>
                <a:lnTo>
                  <a:pt x="1642364" y="68961"/>
                </a:lnTo>
                <a:lnTo>
                  <a:pt x="1678813" y="113029"/>
                </a:lnTo>
                <a:lnTo>
                  <a:pt x="1656785" y="131225"/>
                </a:lnTo>
                <a:lnTo>
                  <a:pt x="1693164" y="175260"/>
                </a:lnTo>
                <a:lnTo>
                  <a:pt x="1740228" y="68961"/>
                </a:lnTo>
                <a:close/>
              </a:path>
              <a:path w="1771014" h="1470025">
                <a:moveTo>
                  <a:pt x="1642364" y="68961"/>
                </a:moveTo>
                <a:lnTo>
                  <a:pt x="1620363" y="87137"/>
                </a:lnTo>
                <a:lnTo>
                  <a:pt x="1656785" y="131225"/>
                </a:lnTo>
                <a:lnTo>
                  <a:pt x="1678813" y="113029"/>
                </a:lnTo>
                <a:lnTo>
                  <a:pt x="1642364" y="68961"/>
                </a:lnTo>
                <a:close/>
              </a:path>
              <a:path w="1771014" h="1470025">
                <a:moveTo>
                  <a:pt x="1770761" y="0"/>
                </a:moveTo>
                <a:lnTo>
                  <a:pt x="1583944" y="43052"/>
                </a:lnTo>
                <a:lnTo>
                  <a:pt x="1620363" y="87137"/>
                </a:lnTo>
                <a:lnTo>
                  <a:pt x="1642364" y="68961"/>
                </a:lnTo>
                <a:lnTo>
                  <a:pt x="1740228" y="68961"/>
                </a:lnTo>
                <a:lnTo>
                  <a:pt x="1770761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304800"/>
            <a:ext cx="405980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6125845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Group </a:t>
            </a:r>
            <a:r>
              <a:rPr sz="2800" spc="-10" dirty="0">
                <a:latin typeface="Carlito"/>
                <a:cs typeface="Carlito"/>
              </a:rPr>
              <a:t>bits </a:t>
            </a:r>
            <a:r>
              <a:rPr sz="2800" spc="-5" dirty="0">
                <a:latin typeface="Carlito"/>
                <a:cs typeface="Carlito"/>
              </a:rPr>
              <a:t>in threes, </a:t>
            </a:r>
            <a:r>
              <a:rPr sz="2800" spc="-10" dirty="0">
                <a:latin typeface="Carlito"/>
                <a:cs typeface="Carlito"/>
              </a:rPr>
              <a:t>starting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spc="-5" dirty="0">
                <a:latin typeface="Carlito"/>
                <a:cs typeface="Carlito"/>
              </a:rPr>
              <a:t>to octal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digits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9850" y="381000"/>
            <a:ext cx="25777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7008" y="1432046"/>
          <a:ext cx="4916167" cy="2738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370"/>
                <a:gridCol w="356869"/>
                <a:gridCol w="425450"/>
                <a:gridCol w="662304"/>
                <a:gridCol w="729614"/>
                <a:gridCol w="670560"/>
              </a:tblGrid>
              <a:tr h="842537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1011010111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?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8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74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R="59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841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7216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R="5841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3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7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463925" y="31242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972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3552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2132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48096" y="5407863"/>
            <a:ext cx="34499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1011010111</a:t>
            </a:r>
            <a:r>
              <a:rPr sz="2400" spc="-7" baseline="-20833" dirty="0">
                <a:latin typeface="Courier New"/>
                <a:cs typeface="Courier New"/>
              </a:rPr>
              <a:t>2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9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1327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48844"/>
            <a:ext cx="6400800" cy="1354217"/>
          </a:xfrm>
        </p:spPr>
        <p:txBody>
          <a:bodyPr/>
          <a:lstStyle/>
          <a:p>
            <a:r>
              <a:rPr lang="en-US" dirty="0" smtClean="0"/>
              <a:t>Non-Positional Number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7312"/>
            <a:ext cx="7848600" cy="1107996"/>
          </a:xfrm>
        </p:spPr>
        <p:txBody>
          <a:bodyPr/>
          <a:lstStyle/>
          <a:p>
            <a:pPr algn="just"/>
            <a:r>
              <a:rPr lang="en-US" b="1" dirty="0"/>
              <a:t>Non</a:t>
            </a:r>
            <a:r>
              <a:rPr lang="en-US" dirty="0"/>
              <a:t>-</a:t>
            </a:r>
            <a:r>
              <a:rPr lang="en-US" b="1" dirty="0"/>
              <a:t>positional number system</a:t>
            </a:r>
            <a:r>
              <a:rPr lang="en-US" dirty="0"/>
              <a:t> is used for personal accounting method. In </a:t>
            </a:r>
            <a:r>
              <a:rPr lang="en-US" b="1" dirty="0"/>
              <a:t>non</a:t>
            </a:r>
            <a:r>
              <a:rPr lang="en-US" dirty="0"/>
              <a:t>-weighted </a:t>
            </a:r>
            <a:r>
              <a:rPr lang="en-US" b="1" dirty="0"/>
              <a:t>number system</a:t>
            </a:r>
            <a:r>
              <a:rPr lang="en-US" dirty="0"/>
              <a:t>, there is a huge symbol to represent any </a:t>
            </a:r>
            <a:r>
              <a:rPr lang="en-US" b="1" dirty="0"/>
              <a:t>number</a:t>
            </a:r>
            <a:r>
              <a:rPr lang="en-US" dirty="0"/>
              <a:t>. In </a:t>
            </a:r>
            <a:r>
              <a:rPr lang="en-US" b="1" dirty="0"/>
              <a:t>non</a:t>
            </a:r>
            <a:r>
              <a:rPr lang="en-US" dirty="0"/>
              <a:t>-</a:t>
            </a:r>
            <a:r>
              <a:rPr lang="en-US" b="1" dirty="0"/>
              <a:t>positional number system</a:t>
            </a:r>
            <a:r>
              <a:rPr lang="en-US" dirty="0"/>
              <a:t>, each symbol represents the same value regardless of its </a:t>
            </a:r>
            <a:r>
              <a:rPr lang="en-US" b="1" dirty="0"/>
              <a:t>position</a:t>
            </a:r>
            <a:r>
              <a:rPr lang="en-US" dirty="0"/>
              <a:t>. e.g. Roman style as I, II, III, IV etc.</a:t>
            </a:r>
            <a:endParaRPr lang="en-US" dirty="0"/>
          </a:p>
        </p:txBody>
      </p:sp>
      <p:pic>
        <p:nvPicPr>
          <p:cNvPr id="2050" name="Picture 2" descr="Cmp104 lec 2 number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6076950" cy="330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3122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489" y="401461"/>
            <a:ext cx="580847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70" dirty="0"/>
              <a:t> </a:t>
            </a:r>
            <a:r>
              <a:rPr dirty="0"/>
              <a:t>Hexadecimal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62400" y="4410075"/>
            <a:ext cx="1219200" cy="171450"/>
          </a:xfrm>
          <a:custGeom>
            <a:avLst/>
            <a:gdLst/>
            <a:ahLst/>
            <a:cxnLst/>
            <a:rect l="l" t="t" r="r" b="b"/>
            <a:pathLst>
              <a:path w="1219200" h="171450">
                <a:moveTo>
                  <a:pt x="1047750" y="0"/>
                </a:moveTo>
                <a:lnTo>
                  <a:pt x="1047750" y="171450"/>
                </a:lnTo>
                <a:lnTo>
                  <a:pt x="1162050" y="114300"/>
                </a:lnTo>
                <a:lnTo>
                  <a:pt x="1076325" y="114300"/>
                </a:lnTo>
                <a:lnTo>
                  <a:pt x="1076325" y="57150"/>
                </a:lnTo>
                <a:lnTo>
                  <a:pt x="1162050" y="57150"/>
                </a:lnTo>
                <a:lnTo>
                  <a:pt x="1047750" y="0"/>
                </a:lnTo>
                <a:close/>
              </a:path>
              <a:path w="1219200" h="171450">
                <a:moveTo>
                  <a:pt x="1047750" y="57150"/>
                </a:moveTo>
                <a:lnTo>
                  <a:pt x="0" y="57150"/>
                </a:lnTo>
                <a:lnTo>
                  <a:pt x="0" y="114300"/>
                </a:lnTo>
                <a:lnTo>
                  <a:pt x="1047750" y="114300"/>
                </a:lnTo>
                <a:lnTo>
                  <a:pt x="1047750" y="57150"/>
                </a:lnTo>
                <a:close/>
              </a:path>
              <a:path w="1219200" h="171450">
                <a:moveTo>
                  <a:pt x="1162050" y="57150"/>
                </a:moveTo>
                <a:lnTo>
                  <a:pt x="1076325" y="57150"/>
                </a:lnTo>
                <a:lnTo>
                  <a:pt x="1076325" y="114300"/>
                </a:lnTo>
                <a:lnTo>
                  <a:pt x="1162050" y="114300"/>
                </a:lnTo>
                <a:lnTo>
                  <a:pt x="1219200" y="85725"/>
                </a:lnTo>
                <a:lnTo>
                  <a:pt x="116205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304800"/>
            <a:ext cx="5611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70" dirty="0"/>
              <a:t> </a:t>
            </a:r>
            <a:r>
              <a:rPr dirty="0"/>
              <a:t>Hexadecimal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5948045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Group </a:t>
            </a:r>
            <a:r>
              <a:rPr sz="2800" spc="-10" dirty="0">
                <a:latin typeface="Carlito"/>
                <a:cs typeface="Carlito"/>
              </a:rPr>
              <a:t>bits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fours, starting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spc="-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hexadecimal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digits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1955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6998" y="1368297"/>
            <a:ext cx="3023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1010111011</a:t>
            </a:r>
            <a:r>
              <a:rPr sz="2400" spc="-7" baseline="-20833" dirty="0">
                <a:latin typeface="Courier New"/>
                <a:cs typeface="Courier New"/>
              </a:rPr>
              <a:t>2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8375" y="2664078"/>
            <a:ext cx="221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10 1011</a:t>
            </a:r>
            <a:r>
              <a:rPr sz="2400" spc="-12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1011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8375" y="3761308"/>
            <a:ext cx="208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9810" y="3761308"/>
            <a:ext cx="208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B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4192" y="3761308"/>
            <a:ext cx="208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B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9567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007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447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88128" y="5560263"/>
            <a:ext cx="33896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1010111011</a:t>
            </a:r>
            <a:r>
              <a:rPr sz="2400" spc="-7" baseline="-20833" dirty="0">
                <a:latin typeface="Courier New"/>
                <a:cs typeface="Courier New"/>
              </a:rPr>
              <a:t>2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2BB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029" y="148844"/>
            <a:ext cx="48729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Hexadecimal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43675" y="2895600"/>
            <a:ext cx="171450" cy="1143000"/>
          </a:xfrm>
          <a:custGeom>
            <a:avLst/>
            <a:gdLst/>
            <a:ahLst/>
            <a:cxnLst/>
            <a:rect l="l" t="t" r="r" b="b"/>
            <a:pathLst>
              <a:path w="171450" h="1143000">
                <a:moveTo>
                  <a:pt x="57150" y="971550"/>
                </a:moveTo>
                <a:lnTo>
                  <a:pt x="0" y="971550"/>
                </a:lnTo>
                <a:lnTo>
                  <a:pt x="85725" y="1143000"/>
                </a:lnTo>
                <a:lnTo>
                  <a:pt x="157162" y="1000125"/>
                </a:lnTo>
                <a:lnTo>
                  <a:pt x="57150" y="1000125"/>
                </a:lnTo>
                <a:lnTo>
                  <a:pt x="57150" y="971550"/>
                </a:lnTo>
                <a:close/>
              </a:path>
              <a:path w="171450" h="1143000">
                <a:moveTo>
                  <a:pt x="114300" y="0"/>
                </a:moveTo>
                <a:lnTo>
                  <a:pt x="57150" y="0"/>
                </a:lnTo>
                <a:lnTo>
                  <a:pt x="57150" y="1000125"/>
                </a:lnTo>
                <a:lnTo>
                  <a:pt x="114300" y="1000125"/>
                </a:lnTo>
                <a:lnTo>
                  <a:pt x="114300" y="0"/>
                </a:lnTo>
                <a:close/>
              </a:path>
              <a:path w="171450" h="1143000">
                <a:moveTo>
                  <a:pt x="171450" y="971550"/>
                </a:moveTo>
                <a:lnTo>
                  <a:pt x="114300" y="971550"/>
                </a:lnTo>
                <a:lnTo>
                  <a:pt x="114300" y="1000125"/>
                </a:lnTo>
                <a:lnTo>
                  <a:pt x="157162" y="1000125"/>
                </a:lnTo>
                <a:lnTo>
                  <a:pt x="171450" y="9715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304800"/>
            <a:ext cx="57150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Hexadecimal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5080635" cy="11283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5" dirty="0">
                <a:latin typeface="Carlito"/>
                <a:cs typeface="Carlito"/>
              </a:rPr>
              <a:t>Use binary as an</a:t>
            </a:r>
            <a:r>
              <a:rPr sz="2800" spc="-3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intermediary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6604" y="353927"/>
            <a:ext cx="242214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4088" y="1368297"/>
            <a:ext cx="1927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1076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8730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21577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7303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7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1505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6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7375" y="3199638"/>
            <a:ext cx="36753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290" algn="l"/>
                <a:tab pos="2019300" algn="l"/>
                <a:tab pos="3113405" algn="l"/>
              </a:tabLst>
            </a:pPr>
            <a:r>
              <a:rPr sz="2400" spc="-5" dirty="0">
                <a:latin typeface="Courier New"/>
                <a:cs typeface="Courier New"/>
              </a:rPr>
              <a:t>00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00</a:t>
            </a:r>
            <a:r>
              <a:rPr sz="2400" dirty="0">
                <a:latin typeface="Courier New"/>
                <a:cs typeface="Courier New"/>
              </a:rPr>
              <a:t>0	</a:t>
            </a:r>
            <a:r>
              <a:rPr sz="2400" spc="-5" dirty="0">
                <a:latin typeface="Courier New"/>
                <a:cs typeface="Courier New"/>
              </a:rPr>
              <a:t>11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110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432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44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576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674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84575" y="4112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8777" y="4112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3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38739" y="4112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E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18150" y="331787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22750" y="331787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57213" y="5636463"/>
            <a:ext cx="2293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1076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23E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8433" y="543556"/>
            <a:ext cx="5562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5" dirty="0"/>
              <a:t> </a:t>
            </a:r>
            <a:r>
              <a:rPr spc="-5" dirty="0"/>
              <a:t>Octal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43675" y="2895600"/>
            <a:ext cx="171450" cy="1143000"/>
          </a:xfrm>
          <a:custGeom>
            <a:avLst/>
            <a:gdLst/>
            <a:ahLst/>
            <a:cxnLst/>
            <a:rect l="l" t="t" r="r" b="b"/>
            <a:pathLst>
              <a:path w="171450" h="1143000">
                <a:moveTo>
                  <a:pt x="114300" y="142875"/>
                </a:moveTo>
                <a:lnTo>
                  <a:pt x="57150" y="142875"/>
                </a:lnTo>
                <a:lnTo>
                  <a:pt x="57150" y="1143000"/>
                </a:lnTo>
                <a:lnTo>
                  <a:pt x="114300" y="1143000"/>
                </a:lnTo>
                <a:lnTo>
                  <a:pt x="114300" y="142875"/>
                </a:lnTo>
                <a:close/>
              </a:path>
              <a:path w="171450" h="1143000">
                <a:moveTo>
                  <a:pt x="85725" y="0"/>
                </a:moveTo>
                <a:lnTo>
                  <a:pt x="0" y="171450"/>
                </a:lnTo>
                <a:lnTo>
                  <a:pt x="57150" y="171450"/>
                </a:lnTo>
                <a:lnTo>
                  <a:pt x="57150" y="142875"/>
                </a:lnTo>
                <a:lnTo>
                  <a:pt x="157162" y="142875"/>
                </a:lnTo>
                <a:lnTo>
                  <a:pt x="85725" y="0"/>
                </a:lnTo>
                <a:close/>
              </a:path>
              <a:path w="171450" h="1143000">
                <a:moveTo>
                  <a:pt x="157162" y="142875"/>
                </a:moveTo>
                <a:lnTo>
                  <a:pt x="114300" y="142875"/>
                </a:lnTo>
                <a:lnTo>
                  <a:pt x="114300" y="171450"/>
                </a:lnTo>
                <a:lnTo>
                  <a:pt x="171450" y="171450"/>
                </a:lnTo>
                <a:lnTo>
                  <a:pt x="157162" y="1428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381000"/>
            <a:ext cx="540626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5" dirty="0"/>
              <a:t> </a:t>
            </a:r>
            <a:r>
              <a:rPr spc="-5" dirty="0"/>
              <a:t>Octal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5080635" cy="11283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5" dirty="0">
                <a:latin typeface="Carlito"/>
                <a:cs typeface="Carlito"/>
              </a:rPr>
              <a:t>Use binary as an</a:t>
            </a:r>
            <a:r>
              <a:rPr sz="2800" spc="-3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intermediary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286948"/>
            <a:ext cx="273011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4088" y="1368297"/>
            <a:ext cx="1927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1F0C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1610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5813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F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4419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41502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C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7375" y="3199638"/>
            <a:ext cx="4406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6170" algn="l"/>
                <a:tab pos="2383155" algn="l"/>
                <a:tab pos="3662045" algn="l"/>
              </a:tabLst>
            </a:pPr>
            <a:r>
              <a:rPr sz="2400" spc="-5" dirty="0">
                <a:latin typeface="Courier New"/>
                <a:cs typeface="Courier New"/>
              </a:rPr>
              <a:t>000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111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000</a:t>
            </a:r>
            <a:r>
              <a:rPr sz="2400" dirty="0">
                <a:latin typeface="Courier New"/>
                <a:cs typeface="Courier New"/>
              </a:rPr>
              <a:t>0	</a:t>
            </a:r>
            <a:r>
              <a:rPr sz="2400" spc="-5" dirty="0">
                <a:latin typeface="Courier New"/>
                <a:cs typeface="Courier New"/>
              </a:rPr>
              <a:t>1100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956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78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24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32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84575" y="4035932"/>
            <a:ext cx="1666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1045" algn="l"/>
                <a:tab pos="1470660" algn="l"/>
              </a:tabLst>
            </a:pPr>
            <a:r>
              <a:rPr sz="2400" dirty="0">
                <a:latin typeface="Courier New"/>
                <a:cs typeface="Courier New"/>
              </a:rPr>
              <a:t>1	7	4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8709" y="40359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4435" y="40359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4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65950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0100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78375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38600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24225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215253" y="5636463"/>
            <a:ext cx="265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1F0C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17414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3417" y="148844"/>
            <a:ext cx="47567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dirty="0"/>
              <a:t>Convert</a:t>
            </a:r>
            <a:r>
              <a:rPr spc="-40" dirty="0"/>
              <a:t> </a:t>
            </a:r>
            <a:r>
              <a:rPr spc="-5" dirty="0"/>
              <a:t>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9670" y="4900041"/>
            <a:ext cx="2804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Don’t </a:t>
            </a:r>
            <a:r>
              <a:rPr sz="2400" dirty="0">
                <a:latin typeface="Times New Roman"/>
                <a:cs typeface="Times New Roman"/>
              </a:rPr>
              <a:t>use a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calculator!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5292725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0" y="0"/>
                </a:moveTo>
                <a:lnTo>
                  <a:pt x="28194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81112" y="1382712"/>
          <a:ext cx="6858000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828800"/>
                <a:gridCol w="1714500"/>
                <a:gridCol w="1714500"/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287020" indent="12636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deci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1110101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703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1AF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797550" y="5562600"/>
            <a:ext cx="1765300" cy="530225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latin typeface="Times New Roman"/>
                <a:cs typeface="Times New Roman"/>
              </a:rPr>
              <a:t>Skip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answer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8750" y="5565775"/>
            <a:ext cx="1212850" cy="530225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latin typeface="Times New Roman"/>
                <a:cs typeface="Times New Roman"/>
              </a:rPr>
              <a:t>Answer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477" y="148844"/>
            <a:ext cx="60852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Common Number</a:t>
            </a:r>
            <a:r>
              <a:rPr spc="-75" dirty="0"/>
              <a:t> </a:t>
            </a:r>
            <a:r>
              <a:rPr dirty="0"/>
              <a:t>Systems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2512" y="1700212"/>
          <a:ext cx="6934200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200"/>
                <a:gridCol w="850900"/>
                <a:gridCol w="1565275"/>
                <a:gridCol w="1387475"/>
                <a:gridCol w="1784350"/>
              </a:tblGrid>
              <a:tr h="896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R="6604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Base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Symbols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057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by  hu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ans?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94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in  co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puter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5287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 1, …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Yes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05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Yes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 1, …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4974">
                <a:tc>
                  <a:txBody>
                    <a:bodyPr/>
                    <a:lstStyle/>
                    <a:p>
                      <a:pPr marL="91440" marR="2832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 1, …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9,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A, B,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229" y="148844"/>
            <a:ext cx="47199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spc="-180" dirty="0">
                <a:latin typeface="Arial"/>
                <a:cs typeface="Arial"/>
              </a:rPr>
              <a:t>Convert</a:t>
            </a:r>
            <a:r>
              <a:rPr spc="-254" dirty="0">
                <a:latin typeface="Arial"/>
                <a:cs typeface="Arial"/>
              </a:rPr>
              <a:t> </a:t>
            </a:r>
            <a:r>
              <a:rPr spc="-1360" dirty="0">
                <a:latin typeface="Arial"/>
                <a:cs typeface="Arial"/>
              </a:rPr>
              <a:t>…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81112" y="1382712"/>
          <a:ext cx="6858000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828800"/>
                <a:gridCol w="1714500"/>
                <a:gridCol w="1714500"/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287020" indent="12636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deci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100001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117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1110101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165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451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111000011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703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1C3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431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110101111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657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1AF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4181475" y="5095875"/>
            <a:ext cx="781050" cy="781050"/>
            <a:chOff x="4181475" y="5095875"/>
            <a:chExt cx="781050" cy="781050"/>
          </a:xfrm>
        </p:grpSpPr>
        <p:sp>
          <p:nvSpPr>
            <p:cNvPr id="5" name="object 5"/>
            <p:cNvSpPr/>
            <p:nvPr/>
          </p:nvSpPr>
          <p:spPr>
            <a:xfrm>
              <a:off x="4191000" y="51054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381000" y="0"/>
                  </a:moveTo>
                  <a:lnTo>
                    <a:pt x="333204" y="2968"/>
                  </a:lnTo>
                  <a:lnTo>
                    <a:pt x="287181" y="11634"/>
                  </a:lnTo>
                  <a:lnTo>
                    <a:pt x="243288" y="25643"/>
                  </a:lnTo>
                  <a:lnTo>
                    <a:pt x="201881" y="44636"/>
                  </a:lnTo>
                  <a:lnTo>
                    <a:pt x="163318" y="68257"/>
                  </a:lnTo>
                  <a:lnTo>
                    <a:pt x="127955" y="96149"/>
                  </a:lnTo>
                  <a:lnTo>
                    <a:pt x="96149" y="127955"/>
                  </a:lnTo>
                  <a:lnTo>
                    <a:pt x="68257" y="163318"/>
                  </a:lnTo>
                  <a:lnTo>
                    <a:pt x="44636" y="201881"/>
                  </a:lnTo>
                  <a:lnTo>
                    <a:pt x="25643" y="243288"/>
                  </a:lnTo>
                  <a:lnTo>
                    <a:pt x="11634" y="287181"/>
                  </a:lnTo>
                  <a:lnTo>
                    <a:pt x="2968" y="333204"/>
                  </a:lnTo>
                  <a:lnTo>
                    <a:pt x="0" y="381000"/>
                  </a:lnTo>
                  <a:lnTo>
                    <a:pt x="2968" y="428792"/>
                  </a:lnTo>
                  <a:lnTo>
                    <a:pt x="11634" y="474814"/>
                  </a:lnTo>
                  <a:lnTo>
                    <a:pt x="25643" y="518706"/>
                  </a:lnTo>
                  <a:lnTo>
                    <a:pt x="44636" y="560112"/>
                  </a:lnTo>
                  <a:lnTo>
                    <a:pt x="68257" y="598676"/>
                  </a:lnTo>
                  <a:lnTo>
                    <a:pt x="96149" y="634039"/>
                  </a:lnTo>
                  <a:lnTo>
                    <a:pt x="127955" y="665846"/>
                  </a:lnTo>
                  <a:lnTo>
                    <a:pt x="163318" y="693739"/>
                  </a:lnTo>
                  <a:lnTo>
                    <a:pt x="201881" y="717361"/>
                  </a:lnTo>
                  <a:lnTo>
                    <a:pt x="243288" y="736355"/>
                  </a:lnTo>
                  <a:lnTo>
                    <a:pt x="287181" y="750364"/>
                  </a:lnTo>
                  <a:lnTo>
                    <a:pt x="333204" y="759031"/>
                  </a:lnTo>
                  <a:lnTo>
                    <a:pt x="381000" y="762000"/>
                  </a:lnTo>
                  <a:lnTo>
                    <a:pt x="428795" y="759031"/>
                  </a:lnTo>
                  <a:lnTo>
                    <a:pt x="474818" y="750364"/>
                  </a:lnTo>
                  <a:lnTo>
                    <a:pt x="518711" y="736355"/>
                  </a:lnTo>
                  <a:lnTo>
                    <a:pt x="560118" y="717361"/>
                  </a:lnTo>
                  <a:lnTo>
                    <a:pt x="598681" y="693739"/>
                  </a:lnTo>
                  <a:lnTo>
                    <a:pt x="634044" y="665846"/>
                  </a:lnTo>
                  <a:lnTo>
                    <a:pt x="665850" y="634039"/>
                  </a:lnTo>
                  <a:lnTo>
                    <a:pt x="693742" y="598676"/>
                  </a:lnTo>
                  <a:lnTo>
                    <a:pt x="717363" y="560112"/>
                  </a:lnTo>
                  <a:lnTo>
                    <a:pt x="736356" y="518706"/>
                  </a:lnTo>
                  <a:lnTo>
                    <a:pt x="750365" y="474814"/>
                  </a:lnTo>
                  <a:lnTo>
                    <a:pt x="759031" y="428792"/>
                  </a:lnTo>
                  <a:lnTo>
                    <a:pt x="762000" y="381000"/>
                  </a:lnTo>
                  <a:lnTo>
                    <a:pt x="759031" y="333204"/>
                  </a:lnTo>
                  <a:lnTo>
                    <a:pt x="750365" y="287181"/>
                  </a:lnTo>
                  <a:lnTo>
                    <a:pt x="736356" y="243288"/>
                  </a:lnTo>
                  <a:lnTo>
                    <a:pt x="717363" y="201881"/>
                  </a:lnTo>
                  <a:lnTo>
                    <a:pt x="693742" y="163318"/>
                  </a:lnTo>
                  <a:lnTo>
                    <a:pt x="665850" y="127955"/>
                  </a:lnTo>
                  <a:lnTo>
                    <a:pt x="634044" y="96149"/>
                  </a:lnTo>
                  <a:lnTo>
                    <a:pt x="598681" y="68257"/>
                  </a:lnTo>
                  <a:lnTo>
                    <a:pt x="560118" y="44636"/>
                  </a:lnTo>
                  <a:lnTo>
                    <a:pt x="518711" y="25643"/>
                  </a:lnTo>
                  <a:lnTo>
                    <a:pt x="474818" y="11634"/>
                  </a:lnTo>
                  <a:lnTo>
                    <a:pt x="428795" y="296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10202" y="5332729"/>
              <a:ext cx="323850" cy="79375"/>
            </a:xfrm>
            <a:custGeom>
              <a:avLst/>
              <a:gdLst/>
              <a:ahLst/>
              <a:cxnLst/>
              <a:rect l="l" t="t" r="r" b="b"/>
              <a:pathLst>
                <a:path w="323850" h="79375">
                  <a:moveTo>
                    <a:pt x="39750" y="0"/>
                  </a:moveTo>
                  <a:lnTo>
                    <a:pt x="24270" y="3121"/>
                  </a:lnTo>
                  <a:lnTo>
                    <a:pt x="11636" y="11636"/>
                  </a:lnTo>
                  <a:lnTo>
                    <a:pt x="3121" y="24270"/>
                  </a:lnTo>
                  <a:lnTo>
                    <a:pt x="0" y="39751"/>
                  </a:lnTo>
                  <a:lnTo>
                    <a:pt x="3121" y="55157"/>
                  </a:lnTo>
                  <a:lnTo>
                    <a:pt x="11636" y="67754"/>
                  </a:lnTo>
                  <a:lnTo>
                    <a:pt x="24270" y="76255"/>
                  </a:lnTo>
                  <a:lnTo>
                    <a:pt x="39750" y="79375"/>
                  </a:lnTo>
                  <a:lnTo>
                    <a:pt x="55157" y="76255"/>
                  </a:lnTo>
                  <a:lnTo>
                    <a:pt x="67754" y="67754"/>
                  </a:lnTo>
                  <a:lnTo>
                    <a:pt x="76255" y="55157"/>
                  </a:lnTo>
                  <a:lnTo>
                    <a:pt x="79375" y="39751"/>
                  </a:lnTo>
                  <a:lnTo>
                    <a:pt x="76255" y="24270"/>
                  </a:lnTo>
                  <a:lnTo>
                    <a:pt x="67754" y="11636"/>
                  </a:lnTo>
                  <a:lnTo>
                    <a:pt x="55157" y="3121"/>
                  </a:lnTo>
                  <a:lnTo>
                    <a:pt x="39750" y="0"/>
                  </a:lnTo>
                  <a:close/>
                </a:path>
                <a:path w="323850" h="79375">
                  <a:moveTo>
                    <a:pt x="283845" y="0"/>
                  </a:moveTo>
                  <a:lnTo>
                    <a:pt x="268438" y="3121"/>
                  </a:lnTo>
                  <a:lnTo>
                    <a:pt x="255841" y="11636"/>
                  </a:lnTo>
                  <a:lnTo>
                    <a:pt x="247340" y="24270"/>
                  </a:lnTo>
                  <a:lnTo>
                    <a:pt x="244221" y="39751"/>
                  </a:lnTo>
                  <a:lnTo>
                    <a:pt x="247340" y="55157"/>
                  </a:lnTo>
                  <a:lnTo>
                    <a:pt x="255841" y="67754"/>
                  </a:lnTo>
                  <a:lnTo>
                    <a:pt x="268438" y="76255"/>
                  </a:lnTo>
                  <a:lnTo>
                    <a:pt x="283845" y="79375"/>
                  </a:lnTo>
                  <a:lnTo>
                    <a:pt x="299325" y="76255"/>
                  </a:lnTo>
                  <a:lnTo>
                    <a:pt x="311959" y="67754"/>
                  </a:lnTo>
                  <a:lnTo>
                    <a:pt x="320474" y="55157"/>
                  </a:lnTo>
                  <a:lnTo>
                    <a:pt x="323596" y="39751"/>
                  </a:lnTo>
                  <a:lnTo>
                    <a:pt x="320474" y="24270"/>
                  </a:lnTo>
                  <a:lnTo>
                    <a:pt x="311959" y="11636"/>
                  </a:lnTo>
                  <a:lnTo>
                    <a:pt x="299325" y="3121"/>
                  </a:lnTo>
                  <a:lnTo>
                    <a:pt x="283845" y="0"/>
                  </a:lnTo>
                  <a:close/>
                </a:path>
              </a:pathLst>
            </a:custGeom>
            <a:solidFill>
              <a:srgbClr val="CDA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00677" y="5323204"/>
              <a:ext cx="98425" cy="984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44898" y="5323204"/>
              <a:ext cx="98425" cy="984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91000" y="51054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174498" y="547154"/>
                  </a:moveTo>
                  <a:lnTo>
                    <a:pt x="220382" y="575169"/>
                  </a:lnTo>
                  <a:lnTo>
                    <a:pt x="266256" y="596180"/>
                  </a:lnTo>
                  <a:lnTo>
                    <a:pt x="312118" y="610188"/>
                  </a:lnTo>
                  <a:lnTo>
                    <a:pt x="357968" y="617192"/>
                  </a:lnTo>
                  <a:lnTo>
                    <a:pt x="403805" y="617192"/>
                  </a:lnTo>
                  <a:lnTo>
                    <a:pt x="449627" y="610188"/>
                  </a:lnTo>
                  <a:lnTo>
                    <a:pt x="495433" y="596180"/>
                  </a:lnTo>
                  <a:lnTo>
                    <a:pt x="541222" y="575169"/>
                  </a:lnTo>
                  <a:lnTo>
                    <a:pt x="586994" y="547154"/>
                  </a:lnTo>
                </a:path>
                <a:path w="762000" h="762000">
                  <a:moveTo>
                    <a:pt x="0" y="381000"/>
                  </a:moveTo>
                  <a:lnTo>
                    <a:pt x="2968" y="333204"/>
                  </a:lnTo>
                  <a:lnTo>
                    <a:pt x="11634" y="287181"/>
                  </a:lnTo>
                  <a:lnTo>
                    <a:pt x="25643" y="243288"/>
                  </a:lnTo>
                  <a:lnTo>
                    <a:pt x="44636" y="201881"/>
                  </a:lnTo>
                  <a:lnTo>
                    <a:pt x="68257" y="163318"/>
                  </a:lnTo>
                  <a:lnTo>
                    <a:pt x="96149" y="127955"/>
                  </a:lnTo>
                  <a:lnTo>
                    <a:pt x="127955" y="96149"/>
                  </a:lnTo>
                  <a:lnTo>
                    <a:pt x="163318" y="68257"/>
                  </a:lnTo>
                  <a:lnTo>
                    <a:pt x="201881" y="44636"/>
                  </a:lnTo>
                  <a:lnTo>
                    <a:pt x="243288" y="25643"/>
                  </a:lnTo>
                  <a:lnTo>
                    <a:pt x="287181" y="11634"/>
                  </a:lnTo>
                  <a:lnTo>
                    <a:pt x="333204" y="2968"/>
                  </a:lnTo>
                  <a:lnTo>
                    <a:pt x="381000" y="0"/>
                  </a:lnTo>
                  <a:lnTo>
                    <a:pt x="428795" y="2968"/>
                  </a:lnTo>
                  <a:lnTo>
                    <a:pt x="474818" y="11634"/>
                  </a:lnTo>
                  <a:lnTo>
                    <a:pt x="518711" y="25643"/>
                  </a:lnTo>
                  <a:lnTo>
                    <a:pt x="560118" y="44636"/>
                  </a:lnTo>
                  <a:lnTo>
                    <a:pt x="598681" y="68257"/>
                  </a:lnTo>
                  <a:lnTo>
                    <a:pt x="634044" y="96149"/>
                  </a:lnTo>
                  <a:lnTo>
                    <a:pt x="665850" y="127955"/>
                  </a:lnTo>
                  <a:lnTo>
                    <a:pt x="693742" y="163318"/>
                  </a:lnTo>
                  <a:lnTo>
                    <a:pt x="717363" y="201881"/>
                  </a:lnTo>
                  <a:lnTo>
                    <a:pt x="736356" y="243288"/>
                  </a:lnTo>
                  <a:lnTo>
                    <a:pt x="750365" y="287181"/>
                  </a:lnTo>
                  <a:lnTo>
                    <a:pt x="759031" y="333204"/>
                  </a:lnTo>
                  <a:lnTo>
                    <a:pt x="762000" y="381000"/>
                  </a:lnTo>
                  <a:lnTo>
                    <a:pt x="759031" y="428792"/>
                  </a:lnTo>
                  <a:lnTo>
                    <a:pt x="750365" y="474814"/>
                  </a:lnTo>
                  <a:lnTo>
                    <a:pt x="736356" y="518706"/>
                  </a:lnTo>
                  <a:lnTo>
                    <a:pt x="717363" y="560112"/>
                  </a:lnTo>
                  <a:lnTo>
                    <a:pt x="693742" y="598676"/>
                  </a:lnTo>
                  <a:lnTo>
                    <a:pt x="665850" y="634039"/>
                  </a:lnTo>
                  <a:lnTo>
                    <a:pt x="634044" y="665846"/>
                  </a:lnTo>
                  <a:lnTo>
                    <a:pt x="598681" y="693739"/>
                  </a:lnTo>
                  <a:lnTo>
                    <a:pt x="560118" y="717361"/>
                  </a:lnTo>
                  <a:lnTo>
                    <a:pt x="518711" y="736355"/>
                  </a:lnTo>
                  <a:lnTo>
                    <a:pt x="474818" y="750364"/>
                  </a:lnTo>
                  <a:lnTo>
                    <a:pt x="428795" y="759031"/>
                  </a:lnTo>
                  <a:lnTo>
                    <a:pt x="381000" y="762000"/>
                  </a:lnTo>
                  <a:lnTo>
                    <a:pt x="333204" y="759031"/>
                  </a:lnTo>
                  <a:lnTo>
                    <a:pt x="287181" y="750364"/>
                  </a:lnTo>
                  <a:lnTo>
                    <a:pt x="243288" y="736355"/>
                  </a:lnTo>
                  <a:lnTo>
                    <a:pt x="201881" y="717361"/>
                  </a:lnTo>
                  <a:lnTo>
                    <a:pt x="163318" y="693739"/>
                  </a:lnTo>
                  <a:lnTo>
                    <a:pt x="127955" y="665846"/>
                  </a:lnTo>
                  <a:lnTo>
                    <a:pt x="96149" y="634039"/>
                  </a:lnTo>
                  <a:lnTo>
                    <a:pt x="68257" y="598676"/>
                  </a:lnTo>
                  <a:lnTo>
                    <a:pt x="44636" y="560112"/>
                  </a:lnTo>
                  <a:lnTo>
                    <a:pt x="25643" y="518706"/>
                  </a:lnTo>
                  <a:lnTo>
                    <a:pt x="11634" y="474814"/>
                  </a:lnTo>
                  <a:lnTo>
                    <a:pt x="2968" y="428792"/>
                  </a:lnTo>
                  <a:lnTo>
                    <a:pt x="0" y="3810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12725" y="884300"/>
            <a:ext cx="8718550" cy="344805"/>
            <a:chOff x="212725" y="884300"/>
            <a:chExt cx="8718550" cy="344805"/>
          </a:xfrm>
        </p:grpSpPr>
        <p:sp>
          <p:nvSpPr>
            <p:cNvPr id="11" name="object 11"/>
            <p:cNvSpPr/>
            <p:nvPr/>
          </p:nvSpPr>
          <p:spPr>
            <a:xfrm>
              <a:off x="222250" y="893825"/>
              <a:ext cx="8699500" cy="325755"/>
            </a:xfrm>
            <a:custGeom>
              <a:avLst/>
              <a:gdLst/>
              <a:ahLst/>
              <a:cxnLst/>
              <a:rect l="l" t="t" r="r" b="b"/>
              <a:pathLst>
                <a:path w="8699500" h="325755">
                  <a:moveTo>
                    <a:pt x="8645271" y="0"/>
                  </a:moveTo>
                  <a:lnTo>
                    <a:pt x="54241" y="0"/>
                  </a:lnTo>
                  <a:lnTo>
                    <a:pt x="33127" y="4258"/>
                  </a:lnTo>
                  <a:lnTo>
                    <a:pt x="15886" y="15875"/>
                  </a:lnTo>
                  <a:lnTo>
                    <a:pt x="4262" y="33111"/>
                  </a:lnTo>
                  <a:lnTo>
                    <a:pt x="0" y="54228"/>
                  </a:lnTo>
                  <a:lnTo>
                    <a:pt x="0" y="271145"/>
                  </a:lnTo>
                  <a:lnTo>
                    <a:pt x="4262" y="292262"/>
                  </a:lnTo>
                  <a:lnTo>
                    <a:pt x="15886" y="309499"/>
                  </a:lnTo>
                  <a:lnTo>
                    <a:pt x="33127" y="321115"/>
                  </a:lnTo>
                  <a:lnTo>
                    <a:pt x="54241" y="325374"/>
                  </a:lnTo>
                  <a:lnTo>
                    <a:pt x="8645271" y="325374"/>
                  </a:lnTo>
                  <a:lnTo>
                    <a:pt x="8666388" y="321115"/>
                  </a:lnTo>
                  <a:lnTo>
                    <a:pt x="8683625" y="309499"/>
                  </a:lnTo>
                  <a:lnTo>
                    <a:pt x="8695241" y="292262"/>
                  </a:lnTo>
                  <a:lnTo>
                    <a:pt x="8699500" y="271145"/>
                  </a:lnTo>
                  <a:lnTo>
                    <a:pt x="8699500" y="54228"/>
                  </a:lnTo>
                  <a:lnTo>
                    <a:pt x="8695241" y="33111"/>
                  </a:lnTo>
                  <a:lnTo>
                    <a:pt x="8683625" y="15875"/>
                  </a:lnTo>
                  <a:lnTo>
                    <a:pt x="8666388" y="4258"/>
                  </a:lnTo>
                  <a:lnTo>
                    <a:pt x="8645271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2250" y="893825"/>
              <a:ext cx="8699500" cy="325755"/>
            </a:xfrm>
            <a:custGeom>
              <a:avLst/>
              <a:gdLst/>
              <a:ahLst/>
              <a:cxnLst/>
              <a:rect l="l" t="t" r="r" b="b"/>
              <a:pathLst>
                <a:path w="8699500" h="325755">
                  <a:moveTo>
                    <a:pt x="0" y="54228"/>
                  </a:moveTo>
                  <a:lnTo>
                    <a:pt x="4262" y="33111"/>
                  </a:lnTo>
                  <a:lnTo>
                    <a:pt x="15886" y="15875"/>
                  </a:lnTo>
                  <a:lnTo>
                    <a:pt x="33127" y="4258"/>
                  </a:lnTo>
                  <a:lnTo>
                    <a:pt x="54241" y="0"/>
                  </a:lnTo>
                  <a:lnTo>
                    <a:pt x="8645271" y="0"/>
                  </a:lnTo>
                  <a:lnTo>
                    <a:pt x="8666388" y="4258"/>
                  </a:lnTo>
                  <a:lnTo>
                    <a:pt x="8683625" y="15875"/>
                  </a:lnTo>
                  <a:lnTo>
                    <a:pt x="8695241" y="33111"/>
                  </a:lnTo>
                  <a:lnTo>
                    <a:pt x="8699500" y="54228"/>
                  </a:lnTo>
                  <a:lnTo>
                    <a:pt x="8699500" y="271145"/>
                  </a:lnTo>
                  <a:lnTo>
                    <a:pt x="8695241" y="292262"/>
                  </a:lnTo>
                  <a:lnTo>
                    <a:pt x="8683625" y="309499"/>
                  </a:lnTo>
                  <a:lnTo>
                    <a:pt x="8666388" y="321115"/>
                  </a:lnTo>
                  <a:lnTo>
                    <a:pt x="8645271" y="325374"/>
                  </a:lnTo>
                  <a:lnTo>
                    <a:pt x="54241" y="325374"/>
                  </a:lnTo>
                  <a:lnTo>
                    <a:pt x="33127" y="321115"/>
                  </a:lnTo>
                  <a:lnTo>
                    <a:pt x="15886" y="309499"/>
                  </a:lnTo>
                  <a:lnTo>
                    <a:pt x="4262" y="292262"/>
                  </a:lnTo>
                  <a:lnTo>
                    <a:pt x="0" y="271145"/>
                  </a:lnTo>
                  <a:lnTo>
                    <a:pt x="0" y="542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04208" y="899286"/>
            <a:ext cx="735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wer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381000"/>
            <a:ext cx="529399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</a:t>
            </a:r>
            <a:r>
              <a:rPr dirty="0" smtClean="0"/>
              <a:t>Addition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30772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Two 1-bit</a:t>
            </a:r>
            <a:r>
              <a:rPr sz="3200" spc="-6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09812" y="2500312"/>
          <a:ext cx="4495800" cy="2590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8600"/>
                <a:gridCol w="1498600"/>
                <a:gridCol w="1498600"/>
              </a:tblGrid>
              <a:tr h="51816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 +</a:t>
                      </a:r>
                      <a:r>
                        <a:rPr sz="28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472301" y="4834001"/>
            <a:ext cx="1843405" cy="662305"/>
            <a:chOff x="6472301" y="4834001"/>
            <a:chExt cx="1843405" cy="662305"/>
          </a:xfrm>
        </p:grpSpPr>
        <p:sp>
          <p:nvSpPr>
            <p:cNvPr id="6" name="object 6"/>
            <p:cNvSpPr/>
            <p:nvPr/>
          </p:nvSpPr>
          <p:spPr>
            <a:xfrm>
              <a:off x="6481826" y="4843526"/>
              <a:ext cx="1824355" cy="643255"/>
            </a:xfrm>
            <a:custGeom>
              <a:avLst/>
              <a:gdLst/>
              <a:ahLst/>
              <a:cxnLst/>
              <a:rect l="l" t="t" r="r" b="b"/>
              <a:pathLst>
                <a:path w="1824354" h="643254">
                  <a:moveTo>
                    <a:pt x="0" y="0"/>
                  </a:moveTo>
                  <a:lnTo>
                    <a:pt x="680974" y="287274"/>
                  </a:lnTo>
                  <a:lnTo>
                    <a:pt x="680974" y="541274"/>
                  </a:lnTo>
                  <a:lnTo>
                    <a:pt x="688955" y="580830"/>
                  </a:lnTo>
                  <a:lnTo>
                    <a:pt x="710723" y="613124"/>
                  </a:lnTo>
                  <a:lnTo>
                    <a:pt x="743017" y="634892"/>
                  </a:lnTo>
                  <a:lnTo>
                    <a:pt x="782574" y="642874"/>
                  </a:lnTo>
                  <a:lnTo>
                    <a:pt x="1722374" y="642874"/>
                  </a:lnTo>
                  <a:lnTo>
                    <a:pt x="1761930" y="634892"/>
                  </a:lnTo>
                  <a:lnTo>
                    <a:pt x="1794224" y="613124"/>
                  </a:lnTo>
                  <a:lnTo>
                    <a:pt x="1815992" y="580830"/>
                  </a:lnTo>
                  <a:lnTo>
                    <a:pt x="1823974" y="541274"/>
                  </a:lnTo>
                  <a:lnTo>
                    <a:pt x="1823974" y="134874"/>
                  </a:lnTo>
                  <a:lnTo>
                    <a:pt x="680974" y="134874"/>
                  </a:lnTo>
                  <a:lnTo>
                    <a:pt x="0" y="0"/>
                  </a:lnTo>
                  <a:close/>
                </a:path>
                <a:path w="1824354" h="643254">
                  <a:moveTo>
                    <a:pt x="1722374" y="33274"/>
                  </a:moveTo>
                  <a:lnTo>
                    <a:pt x="782574" y="33274"/>
                  </a:lnTo>
                  <a:lnTo>
                    <a:pt x="743017" y="41255"/>
                  </a:lnTo>
                  <a:lnTo>
                    <a:pt x="710723" y="63023"/>
                  </a:lnTo>
                  <a:lnTo>
                    <a:pt x="688955" y="95317"/>
                  </a:lnTo>
                  <a:lnTo>
                    <a:pt x="680974" y="134874"/>
                  </a:lnTo>
                  <a:lnTo>
                    <a:pt x="1823974" y="134874"/>
                  </a:lnTo>
                  <a:lnTo>
                    <a:pt x="1815992" y="95317"/>
                  </a:lnTo>
                  <a:lnTo>
                    <a:pt x="1794224" y="63023"/>
                  </a:lnTo>
                  <a:lnTo>
                    <a:pt x="1761930" y="41255"/>
                  </a:lnTo>
                  <a:lnTo>
                    <a:pt x="1722374" y="33274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81826" y="4843526"/>
              <a:ext cx="1824355" cy="643255"/>
            </a:xfrm>
            <a:custGeom>
              <a:avLst/>
              <a:gdLst/>
              <a:ahLst/>
              <a:cxnLst/>
              <a:rect l="l" t="t" r="r" b="b"/>
              <a:pathLst>
                <a:path w="1824354" h="643254">
                  <a:moveTo>
                    <a:pt x="680974" y="134874"/>
                  </a:moveTo>
                  <a:lnTo>
                    <a:pt x="688955" y="95317"/>
                  </a:lnTo>
                  <a:lnTo>
                    <a:pt x="710723" y="63023"/>
                  </a:lnTo>
                  <a:lnTo>
                    <a:pt x="743017" y="41255"/>
                  </a:lnTo>
                  <a:lnTo>
                    <a:pt x="782574" y="33274"/>
                  </a:lnTo>
                  <a:lnTo>
                    <a:pt x="871474" y="33274"/>
                  </a:lnTo>
                  <a:lnTo>
                    <a:pt x="1157224" y="33274"/>
                  </a:lnTo>
                  <a:lnTo>
                    <a:pt x="1722374" y="33274"/>
                  </a:lnTo>
                  <a:lnTo>
                    <a:pt x="1761930" y="41255"/>
                  </a:lnTo>
                  <a:lnTo>
                    <a:pt x="1794224" y="63023"/>
                  </a:lnTo>
                  <a:lnTo>
                    <a:pt x="1815992" y="95317"/>
                  </a:lnTo>
                  <a:lnTo>
                    <a:pt x="1823974" y="134874"/>
                  </a:lnTo>
                  <a:lnTo>
                    <a:pt x="1823974" y="287274"/>
                  </a:lnTo>
                  <a:lnTo>
                    <a:pt x="1823974" y="541274"/>
                  </a:lnTo>
                  <a:lnTo>
                    <a:pt x="1815992" y="580830"/>
                  </a:lnTo>
                  <a:lnTo>
                    <a:pt x="1794224" y="613124"/>
                  </a:lnTo>
                  <a:lnTo>
                    <a:pt x="1761930" y="634892"/>
                  </a:lnTo>
                  <a:lnTo>
                    <a:pt x="1722374" y="642874"/>
                  </a:lnTo>
                  <a:lnTo>
                    <a:pt x="1157224" y="642874"/>
                  </a:lnTo>
                  <a:lnTo>
                    <a:pt x="871474" y="642874"/>
                  </a:lnTo>
                  <a:lnTo>
                    <a:pt x="782574" y="642874"/>
                  </a:lnTo>
                  <a:lnTo>
                    <a:pt x="743017" y="634892"/>
                  </a:lnTo>
                  <a:lnTo>
                    <a:pt x="710723" y="613124"/>
                  </a:lnTo>
                  <a:lnTo>
                    <a:pt x="688955" y="580830"/>
                  </a:lnTo>
                  <a:lnTo>
                    <a:pt x="680974" y="541274"/>
                  </a:lnTo>
                  <a:lnTo>
                    <a:pt x="680974" y="287274"/>
                  </a:lnTo>
                  <a:lnTo>
                    <a:pt x="0" y="0"/>
                  </a:lnTo>
                  <a:lnTo>
                    <a:pt x="680974" y="13487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357618" y="4976241"/>
            <a:ext cx="754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“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wo”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298498"/>
            <a:ext cx="529399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Addition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3437890" cy="215328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Two </a:t>
            </a:r>
            <a:r>
              <a:rPr sz="3200" i="1" spc="-5" dirty="0">
                <a:latin typeface="Carlito"/>
                <a:cs typeface="Carlito"/>
              </a:rPr>
              <a:t>n</a:t>
            </a:r>
            <a:r>
              <a:rPr sz="3200" spc="-5" dirty="0">
                <a:latin typeface="Carlito"/>
                <a:cs typeface="Carlito"/>
              </a:rPr>
              <a:t>-bit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Add </a:t>
            </a:r>
            <a:r>
              <a:rPr sz="2800" spc="-10" dirty="0">
                <a:latin typeface="Carlito"/>
                <a:cs typeface="Carlito"/>
              </a:rPr>
              <a:t>individual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bits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Propagate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carries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165" dirty="0">
                <a:latin typeface="Arial"/>
                <a:cs typeface="Arial"/>
              </a:rPr>
              <a:t>–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Carlito"/>
                <a:cs typeface="Carlito"/>
              </a:rPr>
              <a:t>E.g.,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0610" y="4807077"/>
            <a:ext cx="1305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urier New"/>
                <a:cs typeface="Courier New"/>
              </a:rPr>
              <a:t>1</a:t>
            </a:r>
            <a:r>
              <a:rPr sz="2800" dirty="0">
                <a:latin typeface="Courier New"/>
                <a:cs typeface="Courier New"/>
              </a:rPr>
              <a:t>0</a:t>
            </a:r>
            <a:r>
              <a:rPr sz="2800" spc="-10" dirty="0">
                <a:latin typeface="Courier New"/>
                <a:cs typeface="Courier New"/>
              </a:rPr>
              <a:t>1</a:t>
            </a:r>
            <a:r>
              <a:rPr sz="2800" dirty="0">
                <a:latin typeface="Courier New"/>
                <a:cs typeface="Courier New"/>
              </a:rPr>
              <a:t>1</a:t>
            </a:r>
            <a:r>
              <a:rPr sz="2800" spc="-10" dirty="0">
                <a:latin typeface="Courier New"/>
                <a:cs typeface="Courier New"/>
              </a:rPr>
              <a:t>10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8394" y="3953332"/>
            <a:ext cx="300672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urier New"/>
                <a:cs typeface="Courier New"/>
              </a:rPr>
              <a:t>21</a:t>
            </a:r>
            <a:endParaRPr sz="28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tabLst>
                <a:tab pos="2127885" algn="l"/>
              </a:tabLst>
            </a:pPr>
            <a:r>
              <a:rPr sz="2800" spc="-5" dirty="0">
                <a:latin typeface="Courier New"/>
                <a:cs typeface="Courier New"/>
              </a:rPr>
              <a:t>+</a:t>
            </a:r>
            <a:r>
              <a:rPr sz="2800" spc="-1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11001	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+</a:t>
            </a:r>
            <a:r>
              <a:rPr sz="2800" u="heavy" spc="-9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25</a:t>
            </a:r>
            <a:endParaRPr sz="2800">
              <a:latin typeface="Courier New"/>
              <a:cs typeface="Courier New"/>
            </a:endParaRPr>
          </a:p>
          <a:p>
            <a:pPr marR="5715" algn="r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46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71800" y="4798948"/>
            <a:ext cx="1447800" cy="0"/>
          </a:xfrm>
          <a:custGeom>
            <a:avLst/>
            <a:gdLst/>
            <a:ahLst/>
            <a:cxnLst/>
            <a:rect l="l" t="t" r="r" b="b"/>
            <a:pathLst>
              <a:path w="1447800">
                <a:moveTo>
                  <a:pt x="0" y="0"/>
                </a:moveTo>
                <a:lnTo>
                  <a:pt x="14478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23971" y="3782948"/>
            <a:ext cx="1092835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7170" algn="r">
              <a:lnSpc>
                <a:spcPts val="1750"/>
              </a:lnSpc>
              <a:spcBef>
                <a:spcPts val="100"/>
              </a:spcBef>
            </a:pPr>
            <a:r>
              <a:rPr sz="1800" dirty="0">
                <a:latin typeface="Courier New"/>
                <a:cs typeface="Courier New"/>
              </a:rPr>
              <a:t>1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950"/>
              </a:lnSpc>
            </a:pPr>
            <a:r>
              <a:rPr sz="2800" spc="-10" dirty="0">
                <a:latin typeface="Courier New"/>
                <a:cs typeface="Courier New"/>
              </a:rPr>
              <a:t>10</a:t>
            </a:r>
            <a:r>
              <a:rPr sz="2800" dirty="0">
                <a:latin typeface="Courier New"/>
                <a:cs typeface="Courier New"/>
              </a:rPr>
              <a:t>1</a:t>
            </a:r>
            <a:r>
              <a:rPr sz="2800" spc="-10" dirty="0">
                <a:latin typeface="Courier New"/>
                <a:cs typeface="Courier New"/>
              </a:rPr>
              <a:t>01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7375" y="3782948"/>
            <a:ext cx="16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urier New"/>
                <a:cs typeface="Courier New"/>
              </a:rPr>
              <a:t>1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56430"/>
            <a:ext cx="495757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Multiplication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42589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Binary, two </a:t>
            </a:r>
            <a:r>
              <a:rPr sz="3200" spc="-5" dirty="0">
                <a:latin typeface="Carlito"/>
                <a:cs typeface="Carlito"/>
              </a:rPr>
              <a:t>1-bit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21300" y="2514600"/>
            <a:ext cx="1498600" cy="518159"/>
            <a:chOff x="5321300" y="2514600"/>
            <a:chExt cx="1498600" cy="518159"/>
          </a:xfrm>
        </p:grpSpPr>
        <p:sp>
          <p:nvSpPr>
            <p:cNvPr id="5" name="object 5"/>
            <p:cNvSpPr/>
            <p:nvPr/>
          </p:nvSpPr>
          <p:spPr>
            <a:xfrm>
              <a:off x="5321300" y="2514600"/>
              <a:ext cx="1498600" cy="518159"/>
            </a:xfrm>
            <a:custGeom>
              <a:avLst/>
              <a:gdLst/>
              <a:ahLst/>
              <a:cxnLst/>
              <a:rect l="l" t="t" r="r" b="b"/>
              <a:pathLst>
                <a:path w="1498600" h="518160">
                  <a:moveTo>
                    <a:pt x="1498600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1498600" y="518160"/>
                  </a:lnTo>
                  <a:lnTo>
                    <a:pt x="14986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73444" y="2548763"/>
              <a:ext cx="390144" cy="4343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309812" y="2500312"/>
          <a:ext cx="4495800" cy="2590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8600"/>
                <a:gridCol w="1498600"/>
                <a:gridCol w="1498600"/>
              </a:tblGrid>
              <a:tr h="51816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61277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	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381000"/>
            <a:ext cx="495757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Multiplication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4439285" cy="46653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Binary, two </a:t>
            </a:r>
            <a:r>
              <a:rPr sz="3200" i="1" spc="-5" dirty="0">
                <a:latin typeface="Carlito"/>
                <a:cs typeface="Carlito"/>
              </a:rPr>
              <a:t>n</a:t>
            </a:r>
            <a:r>
              <a:rPr sz="3200" spc="-5" dirty="0">
                <a:latin typeface="Carlito"/>
                <a:cs typeface="Carlito"/>
              </a:rPr>
              <a:t>-bit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5" dirty="0">
                <a:latin typeface="Carlito"/>
                <a:cs typeface="Carlito"/>
              </a:rPr>
              <a:t>As with </a:t>
            </a:r>
            <a:r>
              <a:rPr sz="2800" spc="-10" dirty="0">
                <a:latin typeface="Carlito"/>
                <a:cs typeface="Carlito"/>
              </a:rPr>
              <a:t>decimal</a:t>
            </a:r>
            <a:r>
              <a:rPr sz="2800" spc="-3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values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165" dirty="0">
                <a:latin typeface="Arial"/>
                <a:cs typeface="Arial"/>
              </a:rPr>
              <a:t>–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Carlito"/>
                <a:cs typeface="Carlito"/>
              </a:rPr>
              <a:t>E.g.,</a:t>
            </a:r>
            <a:endParaRPr sz="2800">
              <a:latin typeface="Carlito"/>
              <a:cs typeface="Carlito"/>
            </a:endParaRPr>
          </a:p>
          <a:p>
            <a:pPr marR="46990" algn="r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Courier New"/>
                <a:cs typeface="Courier New"/>
              </a:rPr>
              <a:t>1110</a:t>
            </a:r>
            <a:endParaRPr sz="2800">
              <a:latin typeface="Courier New"/>
              <a:cs typeface="Courier New"/>
            </a:endParaRPr>
          </a:p>
          <a:p>
            <a:pPr marR="50165" algn="r">
              <a:lnSpc>
                <a:spcPct val="100000"/>
              </a:lnSpc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18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x</a:t>
            </a:r>
            <a:r>
              <a:rPr sz="2800" u="heavy" spc="-114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1011</a:t>
            </a:r>
            <a:endParaRPr sz="2800">
              <a:latin typeface="Courier New"/>
              <a:cs typeface="Courier New"/>
            </a:endParaRPr>
          </a:p>
          <a:p>
            <a:pPr marR="46990" algn="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1110</a:t>
            </a:r>
            <a:endParaRPr sz="2800">
              <a:latin typeface="Courier New"/>
              <a:cs typeface="Courier New"/>
            </a:endParaRPr>
          </a:p>
          <a:p>
            <a:pPr marL="3048635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1110</a:t>
            </a:r>
            <a:endParaRPr sz="2800">
              <a:latin typeface="Courier New"/>
              <a:cs typeface="Courier New"/>
            </a:endParaRPr>
          </a:p>
          <a:p>
            <a:pPr marL="2625090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0000</a:t>
            </a:r>
            <a:endParaRPr sz="2800">
              <a:latin typeface="Courier New"/>
              <a:cs typeface="Courier New"/>
            </a:endParaRPr>
          </a:p>
          <a:p>
            <a:pPr marL="2642235" algn="ctr">
              <a:lnSpc>
                <a:spcPct val="100000"/>
              </a:lnSpc>
              <a:tabLst>
                <a:tab pos="4413250" algn="l"/>
              </a:tabLst>
            </a:pPr>
            <a:r>
              <a:rPr sz="2800" u="heavy" spc="18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1110	</a:t>
            </a:r>
            <a:endParaRPr sz="2800">
              <a:latin typeface="Courier New"/>
              <a:cs typeface="Courier New"/>
            </a:endParaRPr>
          </a:p>
          <a:p>
            <a:pPr marL="2628265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10011010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521" y="381000"/>
            <a:ext cx="4957571" cy="696594"/>
          </a:xfrm>
        </p:spPr>
        <p:txBody>
          <a:bodyPr/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7620000" cy="8382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https://www.youtube.com/watch?v=PQ7cU31968c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548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0" y="2819400"/>
            <a:ext cx="3321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Thank</a:t>
            </a:r>
            <a:r>
              <a:rPr sz="4400" spc="-80" dirty="0">
                <a:latin typeface="Carlito"/>
                <a:cs typeface="Carlito"/>
              </a:rPr>
              <a:t> </a:t>
            </a:r>
            <a:r>
              <a:rPr sz="4400" spc="-10" dirty="0">
                <a:latin typeface="Carlito"/>
                <a:cs typeface="Carlito"/>
              </a:rPr>
              <a:t>you</a:t>
            </a:r>
            <a:endParaRPr sz="4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933" y="148844"/>
            <a:ext cx="64065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Quantities/Counting </a:t>
            </a:r>
            <a:r>
              <a:rPr spc="-5" dirty="0"/>
              <a:t>(1 of</a:t>
            </a:r>
            <a:r>
              <a:rPr spc="-100" dirty="0"/>
              <a:t> </a:t>
            </a:r>
            <a:r>
              <a:rPr dirty="0"/>
              <a:t>3)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5512" y="1357312"/>
          <a:ext cx="4724400" cy="4553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143000"/>
                <a:gridCol w="990600"/>
                <a:gridCol w="1219200"/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20014" indent="109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07730" y="5832144"/>
            <a:ext cx="481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p.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933" y="148844"/>
            <a:ext cx="64065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Quantities/Counting </a:t>
            </a:r>
            <a:r>
              <a:rPr spc="-5" dirty="0"/>
              <a:t>(2 of</a:t>
            </a:r>
            <a:r>
              <a:rPr spc="-100" dirty="0"/>
              <a:t> </a:t>
            </a:r>
            <a:r>
              <a:rPr dirty="0"/>
              <a:t>3)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5512" y="1357312"/>
          <a:ext cx="4724400" cy="4553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143000"/>
                <a:gridCol w="990600"/>
                <a:gridCol w="1219200"/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20014" indent="109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14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84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910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14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63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625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933" y="148844"/>
            <a:ext cx="64065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Quantities/Counting </a:t>
            </a:r>
            <a:r>
              <a:rPr spc="-5" dirty="0"/>
              <a:t>(3 of</a:t>
            </a:r>
            <a:r>
              <a:rPr spc="-100" dirty="0"/>
              <a:t> </a:t>
            </a:r>
            <a:r>
              <a:rPr dirty="0"/>
              <a:t>3)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5512" y="1357312"/>
          <a:ext cx="4724400" cy="4553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143000"/>
                <a:gridCol w="990600"/>
                <a:gridCol w="1219200"/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20014" indent="109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1164" y="148844"/>
            <a:ext cx="57416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Conversion Among</a:t>
            </a:r>
            <a:r>
              <a:rPr spc="-75" dirty="0"/>
              <a:t> </a:t>
            </a:r>
            <a:r>
              <a:rPr dirty="0"/>
              <a:t>Bases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3103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-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possibilities: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1262" y="2505075"/>
            <a:ext cx="6646862" cy="290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76721" y="4881117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8433" y="2642057"/>
            <a:ext cx="10566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Deci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9670" y="2642057"/>
            <a:ext cx="686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9017" y="4804917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974</Words>
  <Application>Microsoft Office PowerPoint</Application>
  <PresentationFormat>On-screen Show (4:3)</PresentationFormat>
  <Paragraphs>587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Carlito</vt:lpstr>
      <vt:lpstr>Courier New</vt:lpstr>
      <vt:lpstr>Times New Roman</vt:lpstr>
      <vt:lpstr>Office Theme</vt:lpstr>
      <vt:lpstr>Number Systems  and Data Representation.</vt:lpstr>
      <vt:lpstr>Number System</vt:lpstr>
      <vt:lpstr>Positional Number</vt:lpstr>
      <vt:lpstr>Non-Positional Number </vt:lpstr>
      <vt:lpstr>Common Number Systems</vt:lpstr>
      <vt:lpstr>Quantities/Counting (1 of 3)</vt:lpstr>
      <vt:lpstr>Quantities/Counting (2 of 3)</vt:lpstr>
      <vt:lpstr>Quantities/Counting (3 of 3)</vt:lpstr>
      <vt:lpstr>Conversion Among Bases</vt:lpstr>
      <vt:lpstr>Example</vt:lpstr>
      <vt:lpstr>Decimal to Decimal</vt:lpstr>
      <vt:lpstr>Weight</vt:lpstr>
      <vt:lpstr>Binary to Decimal</vt:lpstr>
      <vt:lpstr>Binary to Decimal</vt:lpstr>
      <vt:lpstr>Example</vt:lpstr>
      <vt:lpstr>Octal to Decimal</vt:lpstr>
      <vt:lpstr>Octal to Decimal</vt:lpstr>
      <vt:lpstr>Example</vt:lpstr>
      <vt:lpstr>Hexadecimal to Decimal</vt:lpstr>
      <vt:lpstr>Hexadecimal to Decimal</vt:lpstr>
      <vt:lpstr>Example</vt:lpstr>
      <vt:lpstr>Decimal to Binary</vt:lpstr>
      <vt:lpstr>Decimal to Binary</vt:lpstr>
      <vt:lpstr>Example</vt:lpstr>
      <vt:lpstr>Octal to Binary</vt:lpstr>
      <vt:lpstr>Octal to Binary</vt:lpstr>
      <vt:lpstr>Example</vt:lpstr>
      <vt:lpstr>Hexadecimal to Binary</vt:lpstr>
      <vt:lpstr>Hexadecimal to Binary</vt:lpstr>
      <vt:lpstr>Example</vt:lpstr>
      <vt:lpstr>Decimal to Octal</vt:lpstr>
      <vt:lpstr>Decimal to Octal</vt:lpstr>
      <vt:lpstr>Example</vt:lpstr>
      <vt:lpstr>Decimal to Hexadecimal</vt:lpstr>
      <vt:lpstr>Decimal to Hexadecimal</vt:lpstr>
      <vt:lpstr>Example</vt:lpstr>
      <vt:lpstr>Binary to Octal</vt:lpstr>
      <vt:lpstr>Binary to Octal</vt:lpstr>
      <vt:lpstr>Example</vt:lpstr>
      <vt:lpstr>Binary to Hexadecimal</vt:lpstr>
      <vt:lpstr>Binary to Hexadecimal</vt:lpstr>
      <vt:lpstr>Example</vt:lpstr>
      <vt:lpstr>Octal to Hexadecimal</vt:lpstr>
      <vt:lpstr>Octal to Hexadecimal</vt:lpstr>
      <vt:lpstr>Example</vt:lpstr>
      <vt:lpstr>Hexadecimal to Octal</vt:lpstr>
      <vt:lpstr>Hexadecimal to Octal</vt:lpstr>
      <vt:lpstr>Example</vt:lpstr>
      <vt:lpstr>Exercise – Convert ...</vt:lpstr>
      <vt:lpstr>Exercise – Convert …</vt:lpstr>
      <vt:lpstr>Binary Addition</vt:lpstr>
      <vt:lpstr>Binary Addition </vt:lpstr>
      <vt:lpstr>Multiplication </vt:lpstr>
      <vt:lpstr>Multiplication </vt:lpstr>
      <vt:lpstr>Binary Subtraction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Number Systems  and Data Representation.</dc:title>
  <cp:lastModifiedBy>Hassan</cp:lastModifiedBy>
  <cp:revision>8</cp:revision>
  <dcterms:created xsi:type="dcterms:W3CDTF">2020-05-06T19:44:15Z</dcterms:created>
  <dcterms:modified xsi:type="dcterms:W3CDTF">2020-05-06T20:35:24Z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2020-05-06T00:00:00Z</vt:filetime>
  </property>
</Properties>
</file>